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sldIdLst>
    <p:sldId id="273" r:id="rId4"/>
    <p:sldId id="256" r:id="rId5"/>
    <p:sldId id="299" r:id="rId6"/>
    <p:sldId id="274" r:id="rId7"/>
    <p:sldId id="292" r:id="rId8"/>
    <p:sldId id="300" r:id="rId9"/>
    <p:sldId id="301" r:id="rId10"/>
    <p:sldId id="302" r:id="rId11"/>
    <p:sldId id="304" r:id="rId12"/>
    <p:sldId id="303" r:id="rId13"/>
    <p:sldId id="305" r:id="rId14"/>
    <p:sldId id="307" r:id="rId15"/>
    <p:sldId id="306" r:id="rId16"/>
    <p:sldId id="293" r:id="rId17"/>
    <p:sldId id="294" r:id="rId18"/>
    <p:sldId id="296" r:id="rId19"/>
    <p:sldId id="308" r:id="rId20"/>
    <p:sldId id="309" r:id="rId21"/>
    <p:sldId id="297" r:id="rId22"/>
    <p:sldId id="298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64790" autoAdjust="0"/>
  </p:normalViewPr>
  <p:slideViewPr>
    <p:cSldViewPr snapToGrid="0">
      <p:cViewPr varScale="1">
        <p:scale>
          <a:sx n="58" d="100"/>
          <a:sy n="58" d="100"/>
        </p:scale>
        <p:origin x="167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69230-F341-4462-9D05-6D1A640A310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82C99-0EAA-4E1B-9528-5800725C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5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7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20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D37BF-8AAF-4258-B72B-3703B69130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20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04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35" indent="-29116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70" indent="-23293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37" indent="-23293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05" indent="-23293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72" indent="-232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141" indent="-232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009" indent="-232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76" indent="-232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C2F53-E01E-43F4-90FA-9719747CE4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631825"/>
            <a:ext cx="5603875" cy="315277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0" y="3995778"/>
            <a:ext cx="5189855" cy="3785473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17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2C99-0EAA-4E1B-9528-5800725C23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18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2C99-0EAA-4E1B-9528-5800725C23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5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2C99-0EAA-4E1B-9528-5800725C23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30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2C99-0EAA-4E1B-9528-5800725C23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64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2C99-0EAA-4E1B-9528-5800725C23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16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2C99-0EAA-4E1B-9528-5800725C23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9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23179-C871-4425-BA4C-E04F7697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4403D-6AF2-4B98-93BD-6E210704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15103-D60E-4D24-A802-5A48F51E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69270-EC8B-41C2-B7AB-CA9434C97AE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18293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2475B-94CB-4739-94B5-5E6F6FAB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11517-8B11-4229-BB52-1B3FD938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F21AE-0714-4961-A524-4EBAFC8F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2FA0-6456-4F5C-B0D1-9C677FD9CD3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25251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7F1EF-3DDD-4902-B613-0F620E46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BBB83-4C11-4AB3-B6B2-2907C5DC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42799-B0CD-41DA-8BB4-6FB0E77E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DC50A-2CF9-4277-9711-98F86522A52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35924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23179-C871-4425-BA4C-E04F7697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4403D-6AF2-4B98-93BD-6E210704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15103-D60E-4D24-A802-5A48F51E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69270-EC8B-41C2-B7AB-CA9434C97AE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30276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89468-2567-49BE-A932-EACB5507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82DB7-F484-4022-A14F-0455747D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8B1FA-794A-42BD-B082-0732FC4F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4F386-04D5-41C6-AF21-06BC8A0ED2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75527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46A1F-5CA9-4B8A-9EE5-4D56246D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455DC-3D7B-432A-B51C-B747E1A9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7E3A4-6856-40D6-9F48-133C1E52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AC8CF-CBF7-4218-BB84-C3D3F9D57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5888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DBD992-DABC-4B1B-9FDA-959F440C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8EB6CC-DCA7-417F-ABBC-416DBE17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B84FA7-D6B5-48CF-9AF5-FB7BDEFE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8B29F-F5E5-45CA-815A-D3855876C52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30806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250D51-8D58-4D49-ABE7-466F470B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07B700-4D1B-4FE3-BD01-3D406683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3D3108-D006-468B-8B8B-6D16DF59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49835-8822-4FBB-8A2D-C07C241C0CD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79210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5038E5E-6EF7-42F9-81E8-CD3F37A9F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75BDAC-02ED-4261-AB62-5BC596F3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89CCCD-2894-4B40-A89A-E600B95E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6E7BB-FB7D-47FA-A5AB-6CD7077831D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2420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07C0A3-EB2E-46E5-8C98-C19D254F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5B00F4E-0966-4078-A678-36F081F3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51EF62-70E1-4A69-BED0-0A08B733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3E394-90AF-4BFF-88CA-D20303E263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54134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037E21-8EA6-48B1-A28A-EB18B7EA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355AE3-95C3-48C5-8EAF-491D8A54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02E5E1-5FAA-41D4-A91E-7F567EBB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660D-EDBA-4936-93E1-50546640016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92209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89468-2567-49BE-A932-EACB5507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82DB7-F484-4022-A14F-0455747D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8B1FA-794A-42BD-B082-0732FC4F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4F386-04D5-41C6-AF21-06BC8A0ED2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369125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336C48-6B97-4DB1-8F79-0F787F24A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B85DB0-232A-4ABF-9569-41394353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5A3935-6CF0-49D0-B5A3-9E118F26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F0DCC-8CDC-44A7-97AF-51A099B8B3F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27025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2475B-94CB-4739-94B5-5E6F6FAB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11517-8B11-4229-BB52-1B3FD938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F21AE-0714-4961-A524-4EBAFC8F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2FA0-6456-4F5C-B0D1-9C677FD9CD3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7638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7F1EF-3DDD-4902-B613-0F620E46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BBB83-4C11-4AB3-B6B2-2907C5DC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42799-B0CD-41DA-8BB4-6FB0E77E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DC50A-2CF9-4277-9711-98F86522A52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5942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744501E-E5D1-F04C-921E-2F8456AE0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661A036-B9A8-4341-ACA9-DC08076EB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22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744501E-E5D1-F04C-921E-2F8456AE0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661A036-B9A8-4341-ACA9-DC08076EB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26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744501E-E5D1-F04C-921E-2F8456AE0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661A036-B9A8-4341-ACA9-DC08076EB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80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744501E-E5D1-F04C-921E-2F8456AE0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661A036-B9A8-4341-ACA9-DC08076EB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15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744501E-E5D1-F04C-921E-2F8456AE0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661A036-B9A8-4341-ACA9-DC08076EB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3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744501E-E5D1-F04C-921E-2F8456AE0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661A036-B9A8-4341-ACA9-DC08076EB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19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744501E-E5D1-F04C-921E-2F8456AE0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661A036-B9A8-4341-ACA9-DC08076EB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46A1F-5CA9-4B8A-9EE5-4D56246D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455DC-3D7B-432A-B51C-B747E1A9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7E3A4-6856-40D6-9F48-133C1E52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AC8CF-CBF7-4218-BB84-C3D3F9D57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22377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744501E-E5D1-F04C-921E-2F8456AE0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661A036-B9A8-4341-ACA9-DC08076EB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0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744501E-E5D1-F04C-921E-2F8456AE0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661A036-B9A8-4341-ACA9-DC08076EB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80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744501E-E5D1-F04C-921E-2F8456AE0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661A036-B9A8-4341-ACA9-DC08076EB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12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744501E-E5D1-F04C-921E-2F8456AE0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661A036-B9A8-4341-ACA9-DC08076EB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DBD992-DABC-4B1B-9FDA-959F440C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8EB6CC-DCA7-417F-ABBC-416DBE17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B84FA7-D6B5-48CF-9AF5-FB7BDEFE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8B29F-F5E5-45CA-815A-D3855876C52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6873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250D51-8D58-4D49-ABE7-466F470B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07B700-4D1B-4FE3-BD01-3D406683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3D3108-D006-468B-8B8B-6D16DF59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49835-8822-4FBB-8A2D-C07C241C0CD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83854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5038E5E-6EF7-42F9-81E8-CD3F37A9F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75BDAC-02ED-4261-AB62-5BC596F3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89CCCD-2894-4B40-A89A-E600B95E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6E7BB-FB7D-47FA-A5AB-6CD7077831D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98997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07C0A3-EB2E-46E5-8C98-C19D254F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5B00F4E-0966-4078-A678-36F081F3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51EF62-70E1-4A69-BED0-0A08B733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3E394-90AF-4BFF-88CA-D20303E263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5659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037E21-8EA6-48B1-A28A-EB18B7EA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355AE3-95C3-48C5-8EAF-491D8A54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02E5E1-5FAA-41D4-A91E-7F567EBB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E660D-EDBA-4936-93E1-50546640016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11741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336C48-6B97-4DB1-8F79-0F787F24A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B85DB0-232A-4ABF-9569-41394353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5A3935-6CF0-49D0-B5A3-9E118F26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F0DCC-8CDC-44A7-97AF-51A099B8B3F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954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0F044A-4F2F-4E44-B6BB-9DEDEBDD31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B1E285B-71DC-4170-841C-4A959C3CDF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3504D-F8FA-4EBE-B5E6-7436C89C6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EF89B-B757-43E1-B8DF-C1C0D2934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D9557-E049-48F9-9664-902B2E4FA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C9313-8038-4EBB-B63B-5C82825DD27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38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0F044A-4F2F-4E44-B6BB-9DEDEBDD31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B1E285B-71DC-4170-841C-4A959C3CDF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3504D-F8FA-4EBE-B5E6-7436C89C6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EF89B-B757-43E1-B8DF-C1C0D2934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D9557-E049-48F9-9664-902B2E4FA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C9313-8038-4EBB-B63B-5C82825DD27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853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744501E-E5D1-F04C-921E-2F8456AE05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661A036-B9A8-4341-ACA9-DC08076EB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0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salberta.org/programs-and-services/disaster-preparedness-and-recovery/how-to-videos" TargetMode="External"/><Relationship Id="rId2" Type="http://schemas.openxmlformats.org/officeDocument/2006/relationships/hyperlink" Target="https://www.loc.gov/preservation/emergprep/plan/scenarios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hyperlink" Target="https://training.fema.gov/is/courseoverview.aspx?code=IS-100.c" TargetMode="External"/><Relationship Id="rId4" Type="http://schemas.openxmlformats.org/officeDocument/2006/relationships/hyperlink" Target="https://guides.library.illinois.edu/c.php?g=1061154&amp;p=7790977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onn@simmons.edu" TargetMode="External"/><Relationship Id="rId2" Type="http://schemas.openxmlformats.org/officeDocument/2006/relationships/hyperlink" Target="mailto:kkiorpes@albany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mailto:john.diefenderfer@nysed.gov" TargetMode="External"/><Relationship Id="rId4" Type="http://schemas.openxmlformats.org/officeDocument/2006/relationships/hyperlink" Target="mailto:msholden1@ao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5181600" y="457201"/>
            <a:ext cx="5048250" cy="2555875"/>
          </a:xfrm>
        </p:spPr>
        <p:txBody>
          <a:bodyPr/>
          <a:lstStyle/>
          <a:p>
            <a:r>
              <a:rPr lang="en-US" altLang="en-US" sz="3600" dirty="0"/>
              <a:t>Saving Collections:  </a:t>
            </a:r>
            <a:br>
              <a:rPr lang="en-US" altLang="en-US" sz="3600" dirty="0"/>
            </a:br>
            <a:r>
              <a:rPr lang="en-US" altLang="en-US" sz="3600" dirty="0"/>
              <a:t>Build Your Disaster Plan</a:t>
            </a:r>
            <a:br>
              <a:rPr lang="en-US" altLang="en-US" sz="3600" dirty="0"/>
            </a:b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150" y="3429001"/>
            <a:ext cx="8267700" cy="302101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en-US" b="1" i="1" dirty="0"/>
              <a:t>Session 4: May 10, 2021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200" dirty="0"/>
              <a:t>Welcome! </a:t>
            </a:r>
          </a:p>
          <a:p>
            <a:pPr marL="0" indent="0">
              <a:spcBef>
                <a:spcPts val="1200"/>
              </a:spcBef>
            </a:pPr>
            <a:r>
              <a:rPr lang="en-US" altLang="en-US" sz="2200" dirty="0"/>
              <a:t>Today’s Program</a:t>
            </a:r>
          </a:p>
          <a:p>
            <a:pPr marL="0" indent="0">
              <a:spcBef>
                <a:spcPts val="1200"/>
              </a:spcBef>
            </a:pPr>
            <a:r>
              <a:rPr lang="en-US" altLang="en-US" sz="2200" dirty="0"/>
              <a:t>Round Robin</a:t>
            </a:r>
          </a:p>
          <a:p>
            <a:pPr marL="0" indent="0">
              <a:spcBef>
                <a:spcPts val="1200"/>
              </a:spcBef>
            </a:pPr>
            <a:r>
              <a:rPr lang="en-US" altLang="en-US" sz="2200" dirty="0"/>
              <a:t>Evaluation &amp; Wrap-up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349250"/>
            <a:ext cx="282098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12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F54ECF9-4D9E-4E19-9A9C-3A8596C465F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9626600" y="281326"/>
            <a:ext cx="1122944" cy="1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9F7E06-ED6D-4854-94D2-4B070FBC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74638"/>
            <a:ext cx="10998200" cy="1143000"/>
          </a:xfrm>
        </p:spPr>
        <p:txBody>
          <a:bodyPr/>
          <a:lstStyle/>
          <a:p>
            <a:r>
              <a:rPr lang="en-US" dirty="0"/>
              <a:t>Outline of 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534A7-A479-46B5-998F-27D5A1596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6441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6. Emergency Call List</a:t>
            </a:r>
          </a:p>
          <a:p>
            <a:pPr lvl="2"/>
            <a:r>
              <a:rPr lang="en-US" dirty="0"/>
              <a:t>Cell phone, home phone, alternates – more details</a:t>
            </a:r>
          </a:p>
          <a:p>
            <a:pPr lvl="2"/>
            <a:r>
              <a:rPr lang="en-US" dirty="0"/>
              <a:t>Administration, Security, Medical Emergency, Health and Safety Officer</a:t>
            </a:r>
          </a:p>
          <a:p>
            <a:pPr lvl="2"/>
            <a:r>
              <a:rPr lang="en-US" dirty="0"/>
              <a:t>Emergency Response Coordinator (usually facilities manager, dean/director)</a:t>
            </a:r>
          </a:p>
          <a:p>
            <a:pPr lvl="2"/>
            <a:r>
              <a:rPr lang="en-US" dirty="0"/>
              <a:t>Emergency Recovery Coordinator (collections specialist)</a:t>
            </a:r>
          </a:p>
          <a:p>
            <a:pPr lvl="2"/>
            <a:r>
              <a:rPr lang="en-US" dirty="0"/>
              <a:t>Salvage Team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wall, person, indoor, person&#10;&#10;Description automatically generated">
            <a:extLst>
              <a:ext uri="{FF2B5EF4-FFF2-40B4-BE49-F238E27FC236}">
                <a16:creationId xmlns:a16="http://schemas.microsoft.com/office/drawing/2014/main" id="{62CD5B92-BF0F-4AD3-8F46-829072CB56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18" y="3435688"/>
            <a:ext cx="3925964" cy="294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1875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F54ECF9-4D9E-4E19-9A9C-3A8596C465F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9626600" y="281326"/>
            <a:ext cx="1122944" cy="1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9F7E06-ED6D-4854-94D2-4B070FBC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74638"/>
            <a:ext cx="10998200" cy="1143000"/>
          </a:xfrm>
        </p:spPr>
        <p:txBody>
          <a:bodyPr/>
          <a:lstStyle/>
          <a:p>
            <a:r>
              <a:rPr lang="en-US" dirty="0"/>
              <a:t>Outline of 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534A7-A479-46B5-998F-27D5A1596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6441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7. Salvage</a:t>
            </a:r>
          </a:p>
          <a:p>
            <a:pPr lvl="3"/>
            <a:r>
              <a:rPr lang="en-US" dirty="0"/>
              <a:t>Initial Preparation – first responders: who to call, where to meet, brief</a:t>
            </a:r>
          </a:p>
          <a:p>
            <a:pPr lvl="3"/>
            <a:r>
              <a:rPr lang="en-US" dirty="0"/>
              <a:t>Salvage Operations – command center, additional personnel, assign roles/responsibilities, establish a staging area</a:t>
            </a:r>
          </a:p>
          <a:p>
            <a:pPr lvl="3"/>
            <a:r>
              <a:rPr lang="en-US" dirty="0"/>
              <a:t>Documentation</a:t>
            </a:r>
          </a:p>
          <a:p>
            <a:pPr lvl="3"/>
            <a:r>
              <a:rPr lang="en-US" dirty="0"/>
              <a:t>Remove/stabilize priority materials</a:t>
            </a:r>
          </a:p>
          <a:p>
            <a:pPr lvl="3"/>
            <a:r>
              <a:rPr lang="en-US" dirty="0"/>
              <a:t>Pack and remove undamaged materials</a:t>
            </a:r>
          </a:p>
          <a:p>
            <a:pPr lvl="3"/>
            <a:r>
              <a:rPr lang="en-US" dirty="0"/>
              <a:t>Stabilize low-priority items</a:t>
            </a:r>
          </a:p>
          <a:p>
            <a:pPr lvl="3"/>
            <a:r>
              <a:rPr lang="en-US" dirty="0"/>
              <a:t>Communication (who can and cannot talk to the media!)</a:t>
            </a:r>
          </a:p>
          <a:p>
            <a:pPr lvl="3"/>
            <a:r>
              <a:rPr lang="en-US" b="1" dirty="0">
                <a:solidFill>
                  <a:srgbClr val="FF0000"/>
                </a:solidFill>
              </a:rPr>
              <a:t>Staff organization</a:t>
            </a:r>
          </a:p>
          <a:p>
            <a:pPr lvl="3"/>
            <a:r>
              <a:rPr lang="en-US" dirty="0"/>
              <a:t>The building</a:t>
            </a:r>
          </a:p>
          <a:p>
            <a:pPr lvl="3"/>
            <a:r>
              <a:rPr lang="en-US" dirty="0"/>
              <a:t>Packout instructions – sorting, tracking/labelling</a:t>
            </a:r>
          </a:p>
          <a:p>
            <a:pPr lvl="3"/>
            <a:r>
              <a:rPr lang="en-US" dirty="0"/>
              <a:t>Salvage by format (books, flat paper, photographs, oversize materials, etc.)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people, group, several&#10;&#10;Description automatically generated">
            <a:extLst>
              <a:ext uri="{FF2B5EF4-FFF2-40B4-BE49-F238E27FC236}">
                <a16:creationId xmlns:a16="http://schemas.microsoft.com/office/drawing/2014/main" id="{2F4AFDF8-9FF6-45C6-8BCD-EF87406FB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47" y="2527141"/>
            <a:ext cx="3614453" cy="27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6483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F54ECF9-4D9E-4E19-9A9C-3A8596C465F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9626600" y="281326"/>
            <a:ext cx="1122944" cy="1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9F7E06-ED6D-4854-94D2-4B070FBC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74638"/>
            <a:ext cx="10998200" cy="1143000"/>
          </a:xfrm>
        </p:spPr>
        <p:txBody>
          <a:bodyPr/>
          <a:lstStyle/>
          <a:p>
            <a:r>
              <a:rPr lang="en-US" dirty="0"/>
              <a:t>Outline of 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534A7-A479-46B5-998F-27D5A1596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6441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8. Appendices – the details go here!!!</a:t>
            </a:r>
          </a:p>
          <a:p>
            <a:pPr lvl="1"/>
            <a:r>
              <a:rPr lang="en-US" dirty="0"/>
              <a:t>Evacuation procedures (someone else in your organization probably did this for you)</a:t>
            </a:r>
          </a:p>
          <a:p>
            <a:pPr lvl="1"/>
            <a:r>
              <a:rPr lang="en-US" dirty="0"/>
              <a:t>Emergency Suppliers and Services</a:t>
            </a:r>
          </a:p>
          <a:p>
            <a:pPr lvl="1"/>
            <a:r>
              <a:rPr lang="en-US" dirty="0"/>
              <a:t>Report Forms</a:t>
            </a:r>
          </a:p>
          <a:p>
            <a:pPr lvl="1"/>
            <a:r>
              <a:rPr lang="en-US" dirty="0"/>
              <a:t>Location and contents of disaster kits</a:t>
            </a:r>
          </a:p>
          <a:p>
            <a:pPr lvl="1"/>
            <a:r>
              <a:rPr lang="en-US" dirty="0"/>
              <a:t>Floor plans</a:t>
            </a:r>
          </a:p>
          <a:p>
            <a:pPr lvl="1"/>
            <a:r>
              <a:rPr lang="en-US" dirty="0"/>
              <a:t>Collection priorities</a:t>
            </a:r>
          </a:p>
          <a:p>
            <a:pPr lvl="1"/>
            <a:r>
              <a:rPr lang="en-US" dirty="0"/>
              <a:t>Instructions for freezing, rinsing, drying</a:t>
            </a:r>
          </a:p>
          <a:p>
            <a:pPr lvl="1"/>
            <a:r>
              <a:rPr lang="en-US" dirty="0"/>
              <a:t>Any other applicable or related plans maintained by others</a:t>
            </a:r>
          </a:p>
        </p:txBody>
      </p:sp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072454C-61C5-4691-8175-E2D292C2B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70" y="2416860"/>
            <a:ext cx="3959715" cy="29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1208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F54ECF9-4D9E-4E19-9A9C-3A8596C465F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9626600" y="281326"/>
            <a:ext cx="1122944" cy="1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9F7E06-ED6D-4854-94D2-4B070FBC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74638"/>
            <a:ext cx="10998200" cy="1143000"/>
          </a:xfrm>
        </p:spPr>
        <p:txBody>
          <a:bodyPr/>
          <a:lstStyle/>
          <a:p>
            <a:r>
              <a:rPr lang="en-US" dirty="0"/>
              <a:t>Outline of 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534A7-A479-46B5-998F-27D5A1596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64418"/>
            <a:ext cx="10972800" cy="4525963"/>
          </a:xfrm>
        </p:spPr>
        <p:txBody>
          <a:bodyPr/>
          <a:lstStyle/>
          <a:p>
            <a:r>
              <a:rPr lang="en-US" dirty="0"/>
              <a:t>Questions before we move on???</a:t>
            </a:r>
          </a:p>
        </p:txBody>
      </p:sp>
    </p:spTree>
    <p:extLst>
      <p:ext uri="{BB962C8B-B14F-4D97-AF65-F5344CB8AC3E}">
        <p14:creationId xmlns:p14="http://schemas.microsoft.com/office/powerpoint/2010/main" val="345539820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22C7-1A99-4649-99FA-CD1B191E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335558"/>
          </a:xfrm>
        </p:spPr>
        <p:txBody>
          <a:bodyPr anchor="t"/>
          <a:lstStyle/>
          <a:p>
            <a:r>
              <a:rPr lang="en-US"/>
              <a:t>Access the Plan 24/7/365 </a:t>
            </a:r>
            <a:br>
              <a:rPr lang="en-US"/>
            </a:br>
            <a:r>
              <a:rPr lang="en-US"/>
              <a:t>No Matter What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0405F-B918-4114-B367-19954601D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 copies in key locations and with critical players</a:t>
            </a:r>
          </a:p>
          <a:p>
            <a:pPr lvl="1"/>
            <a:r>
              <a:rPr lang="en-US" dirty="0"/>
              <a:t>Circulation desk, reference, office and home copies, UPD, etc.</a:t>
            </a:r>
          </a:p>
          <a:p>
            <a:r>
              <a:rPr lang="en-US" dirty="0"/>
              <a:t>Online access – with secure sign-on</a:t>
            </a:r>
          </a:p>
          <a:p>
            <a:r>
              <a:rPr lang="en-US" dirty="0"/>
              <a:t>Other ideas???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86EE44B3-818E-4C19-9519-5C11EB97ACD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792480" y="306105"/>
            <a:ext cx="1122944" cy="1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icture containing snow, outdoor, nature, jumping&#10;&#10;Description automatically generated">
            <a:extLst>
              <a:ext uri="{FF2B5EF4-FFF2-40B4-BE49-F238E27FC236}">
                <a16:creationId xmlns:a16="http://schemas.microsoft.com/office/drawing/2014/main" id="{E22B51EC-E615-42EA-9351-7AC085F7B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17" y="3429000"/>
            <a:ext cx="4741718" cy="31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1072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1140-9A63-4245-8CC7-8B8E5A67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It’s REALLY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39FDB-E8EC-4727-A8BD-B196CE918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Familiarize staff with the organization, contents and application of the plan; get their input to make it better</a:t>
            </a:r>
          </a:p>
          <a:p>
            <a:r>
              <a:rPr lang="en-US" dirty="0"/>
              <a:t>Know how to respond to be effective, efficient and make the best decisions under stressful conditions</a:t>
            </a:r>
          </a:p>
          <a:p>
            <a:r>
              <a:rPr lang="en-US" dirty="0"/>
              <a:t>Anyone can be the first on site – build confidence, skills, knowledge</a:t>
            </a:r>
          </a:p>
          <a:p>
            <a:r>
              <a:rPr lang="en-US" dirty="0"/>
              <a:t>Understand the capabilities and limitations of your team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6829077-3C4C-4D1B-8261-349A7089130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609600" y="281326"/>
            <a:ext cx="1122944" cy="1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7225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D40C-FCB0-400B-90D8-9610D75D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Options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60B8-2204-40F4-96D4-397564AB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In-house:</a:t>
            </a:r>
          </a:p>
          <a:p>
            <a:pPr lvl="1"/>
            <a:r>
              <a:rPr lang="en-US" sz="2400" dirty="0"/>
              <a:t>Tabletop: scenarios that test parts of your plan, practice using the plan, build teamwork, test the plan and aid in revision</a:t>
            </a:r>
          </a:p>
          <a:p>
            <a:pPr lvl="1"/>
            <a:r>
              <a:rPr lang="en-US" sz="2400" dirty="0"/>
              <a:t>Hands-on: salvage and stabilization techniques</a:t>
            </a:r>
          </a:p>
          <a:p>
            <a:pPr lvl="1"/>
            <a:r>
              <a:rPr lang="en-US" sz="2400" dirty="0"/>
              <a:t>Situational: communication and coordination with other players (UPD, etc.), know what to do and make decisions under stress; evaluate response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3102846E-CF70-4A01-9271-7FF2ADA0EC5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609600" y="281326"/>
            <a:ext cx="1122944" cy="1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icture containing text, person, indoor, standing&#10;&#10;Description automatically generated">
            <a:extLst>
              <a:ext uri="{FF2B5EF4-FFF2-40B4-BE49-F238E27FC236}">
                <a16:creationId xmlns:a16="http://schemas.microsoft.com/office/drawing/2014/main" id="{2C0886EE-CB6F-4670-9803-A01B6EFAA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66" y="4256897"/>
            <a:ext cx="3597109" cy="2459788"/>
          </a:xfrm>
          <a:prstGeom prst="rect">
            <a:avLst/>
          </a:prstGeom>
        </p:spPr>
      </p:pic>
      <p:pic>
        <p:nvPicPr>
          <p:cNvPr id="8" name="Picture 7" descr="A group of people walking on a sidewalk&#10;&#10;Description automatically generated with low confidence">
            <a:extLst>
              <a:ext uri="{FF2B5EF4-FFF2-40B4-BE49-F238E27FC236}">
                <a16:creationId xmlns:a16="http://schemas.microsoft.com/office/drawing/2014/main" id="{B86C4903-16FA-4B75-B967-BEA99B1FA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679" y="4226594"/>
            <a:ext cx="3247975" cy="24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7679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D40C-FCB0-400B-90D8-9610D75D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Options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60B8-2204-40F4-96D4-397564AB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Online: </a:t>
            </a:r>
          </a:p>
          <a:p>
            <a:pPr lvl="1"/>
            <a:r>
              <a:rPr lang="en-US" dirty="0"/>
              <a:t>Library of Congress: “Level of Collections Emergency Scenarios”, </a:t>
            </a:r>
            <a:r>
              <a:rPr lang="en-US" dirty="0">
                <a:hlinkClick r:id="rId2"/>
              </a:rPr>
              <a:t>https://www.loc.gov/preservation/emergprep/plan/scenarios.html</a:t>
            </a:r>
            <a:endParaRPr lang="en-US" dirty="0"/>
          </a:p>
          <a:p>
            <a:pPr lvl="1"/>
            <a:r>
              <a:rPr lang="en-US" dirty="0"/>
              <a:t>Archives Society of Alberta: “How-to Videos”, </a:t>
            </a:r>
          </a:p>
          <a:p>
            <a:pPr marL="857250" lvl="2" indent="0">
              <a:buNone/>
            </a:pPr>
            <a:r>
              <a:rPr lang="en-US" dirty="0">
                <a:hlinkClick r:id="rId3"/>
              </a:rPr>
              <a:t>http://archivesalberta.org/programs-and-services/disaster-preparedness-and-recovery/how-to-videos</a:t>
            </a:r>
            <a:r>
              <a:rPr lang="en-US" dirty="0"/>
              <a:t> (handling wet paper, packing and drying wet records)</a:t>
            </a:r>
          </a:p>
          <a:p>
            <a:pPr lvl="1"/>
            <a:r>
              <a:rPr lang="en-US" dirty="0"/>
              <a:t>University of Illinois: “Disaster Preparedness for Libraries/Videos”,  </a:t>
            </a:r>
            <a:r>
              <a:rPr lang="en-US" dirty="0">
                <a:hlinkClick r:id="rId4"/>
              </a:rPr>
              <a:t>https://guides.library.illinois.edu/c.php?g=1061154&amp;p=7790977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FEMA: “Introduction to the ICS”, </a:t>
            </a:r>
            <a:r>
              <a:rPr lang="en-US" dirty="0">
                <a:hlinkClick r:id="rId5"/>
              </a:rPr>
              <a:t>https://training.fema.gov/is/courseoverview.aspx?code=IS-100.c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3102846E-CF70-4A01-9271-7FF2ADA0EC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609600" y="281326"/>
            <a:ext cx="1122944" cy="1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98373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D40C-FCB0-400B-90D8-9610D75D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Options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60B8-2204-40F4-96D4-397564AB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3102846E-CF70-4A01-9271-7FF2ADA0EC5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609600" y="281326"/>
            <a:ext cx="1122944" cy="1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12487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DF3F-D530-4791-B201-69F70526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E1D4-7D41-4FA1-BE51-C080B30C8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biggest, best, most important part of trying to create a meaningful emergency response plan?</a:t>
            </a:r>
          </a:p>
          <a:p>
            <a:r>
              <a:rPr lang="en-US" dirty="0"/>
              <a:t>What was the hardest, most challenging, and/or part you liked the least about the process?</a:t>
            </a:r>
          </a:p>
          <a:p>
            <a:r>
              <a:rPr lang="en-US" dirty="0"/>
              <a:t>What are your next steps?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1CEA4FD4-304A-47EC-8E98-B2DAE5D371C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609600" y="274638"/>
            <a:ext cx="1122944" cy="1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icture containing text, indoor, person, library&#10;&#10;Description automatically generated">
            <a:extLst>
              <a:ext uri="{FF2B5EF4-FFF2-40B4-BE49-F238E27FC236}">
                <a16:creationId xmlns:a16="http://schemas.microsoft.com/office/drawing/2014/main" id="{F3E08922-4D5A-4F76-BE79-88774A57C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64" y="3429000"/>
            <a:ext cx="2365517" cy="315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59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408318"/>
            <a:ext cx="8229601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   </a:t>
            </a:r>
            <a:r>
              <a:rPr lang="en-US" sz="4800" dirty="0">
                <a:solidFill>
                  <a:schemeClr val="bg1">
                    <a:lumMod val="85000"/>
                  </a:schemeClr>
                </a:solidFill>
              </a:rPr>
              <a:t>Emergency Plan Framework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81201" y="1814089"/>
            <a:ext cx="8229601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Institutional Information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(NEDCC 3.4, A)</a:t>
            </a:r>
          </a:p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Services Needed in an Emergency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(NEDCC 3.4, B)</a:t>
            </a:r>
          </a:p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dirty="0">
                <a:solidFill>
                  <a:srgbClr val="D9D9D9"/>
                </a:solidFill>
              </a:rPr>
              <a:t>Risk Assessment Checklist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(NEDCC Preservation Education Curriculum)</a:t>
            </a:r>
          </a:p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Risk Prioritization Worksheet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(Foundation for Advancement in Conservation)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Emergency Equipment &amp; Supplies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(NEDCC 3.4, C)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Other Issues [Training, Drills]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(NEDCC 3.4, G)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Salvage Priorities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(NEDCC 3.4, I)</a:t>
            </a:r>
          </a:p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Additional Sources of Emergency Equipment &amp; Supplies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(NEDCC 3.4, D)</a:t>
            </a:r>
          </a:p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Drying Station Locations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(NEDCC 3.4, H)</a:t>
            </a:r>
          </a:p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dirty="0">
                <a:solidFill>
                  <a:srgbClr val="D9D9D9"/>
                </a:solidFill>
              </a:rPr>
              <a:t>Salvage Procedures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(NEDCC 3.4, J)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5700" b="1" dirty="0">
                <a:solidFill>
                  <a:srgbClr val="FF0000"/>
                </a:solidFill>
              </a:rPr>
              <a:t>NOW: PUT IT ALL TOGETHER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1978530" y="454531"/>
            <a:ext cx="1122944" cy="1136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87715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F730-14AA-4327-99A8-2FFD0115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and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03035-854C-4601-B1D6-A883C9926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be assigning a Mentor to each participant who you can work with this spring/summer to polish your plan</a:t>
            </a:r>
          </a:p>
          <a:p>
            <a:r>
              <a:rPr lang="en-US" dirty="0"/>
              <a:t>A link to the Evaluation will be sent to everyone asking for your input!</a:t>
            </a:r>
          </a:p>
          <a:p>
            <a:r>
              <a:rPr lang="en-US" dirty="0"/>
              <a:t>Thanks to the </a:t>
            </a:r>
            <a:r>
              <a:rPr lang="en-US" dirty="0" err="1"/>
              <a:t>CapNYAFR</a:t>
            </a:r>
            <a:r>
              <a:rPr lang="en-US" dirty="0"/>
              <a:t> Advisory Board, NEDCC, and our many talented speakers</a:t>
            </a:r>
          </a:p>
          <a:p>
            <a:r>
              <a:rPr lang="en-US" dirty="0"/>
              <a:t>And special thanks to all our participants for joining us and working through the planning process</a:t>
            </a:r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0AA95B9-40E7-412E-B9AC-984B82D3DA2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609600" y="281326"/>
            <a:ext cx="1122944" cy="1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57857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>
            <a:extLst>
              <a:ext uri="{FF2B5EF4-FFF2-40B4-BE49-F238E27FC236}">
                <a16:creationId xmlns:a16="http://schemas.microsoft.com/office/drawing/2014/main" id="{1BECD9F6-EFD7-43BB-A86E-D6CAE8A67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wrap="square" anchor="ctr">
            <a:normAutofit/>
          </a:bodyPr>
          <a:lstStyle/>
          <a:p>
            <a:r>
              <a:rPr lang="en-US" altLang="en-US" dirty="0"/>
              <a:t>THANK YOU!!!</a:t>
            </a:r>
          </a:p>
        </p:txBody>
      </p:sp>
      <p:sp>
        <p:nvSpPr>
          <p:cNvPr id="26627" name="Content Placeholder 5">
            <a:extLst>
              <a:ext uri="{FF2B5EF4-FFF2-40B4-BE49-F238E27FC236}">
                <a16:creationId xmlns:a16="http://schemas.microsoft.com/office/drawing/2014/main" id="{8679C5F8-105E-4E2E-AB94-4974F59F7F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wrap="square" anchor="t">
            <a:normAutofit/>
          </a:bodyPr>
          <a:lstStyle/>
          <a:p>
            <a:pPr marL="57150" indent="0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000" i="1" dirty="0"/>
          </a:p>
          <a:p>
            <a:pPr marL="5715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400" i="1" dirty="0"/>
              <a:t>Karen E. Kiorpes, </a:t>
            </a:r>
            <a:r>
              <a:rPr lang="en-US" altLang="en-US" sz="2400" i="1" dirty="0">
                <a:hlinkClick r:id="rId2"/>
              </a:rPr>
              <a:t>kkiorpes@albany.edu</a:t>
            </a:r>
            <a:endParaRPr lang="en-US" altLang="en-US" sz="2400" i="1" dirty="0"/>
          </a:p>
          <a:p>
            <a:pPr marL="5715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400" i="1" dirty="0"/>
              <a:t>Donia Conn, </a:t>
            </a:r>
            <a:r>
              <a:rPr lang="en-US" altLang="en-US" sz="2400" i="1" dirty="0">
                <a:hlinkClick r:id="rId3"/>
              </a:rPr>
              <a:t>conn@simmons.edu</a:t>
            </a:r>
            <a:endParaRPr lang="en-US" altLang="en-US" sz="2400" i="1" dirty="0"/>
          </a:p>
          <a:p>
            <a:pPr marL="5715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400" i="1" dirty="0"/>
              <a:t>Maria Holden, </a:t>
            </a:r>
            <a:r>
              <a:rPr lang="en-US" altLang="en-US" sz="2400" i="1" dirty="0">
                <a:hlinkClick r:id="rId4"/>
              </a:rPr>
              <a:t>msholden1@aol.com</a:t>
            </a:r>
            <a:r>
              <a:rPr lang="en-US" altLang="en-US" sz="2400" i="1" dirty="0"/>
              <a:t> </a:t>
            </a:r>
          </a:p>
          <a:p>
            <a:pPr marL="5715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400" i="1" dirty="0"/>
              <a:t>John Diefenderfer, </a:t>
            </a:r>
            <a:r>
              <a:rPr lang="en-US" altLang="en-US" sz="2400" i="1" dirty="0">
                <a:hlinkClick r:id="rId5"/>
              </a:rPr>
              <a:t>john.diefenderfer@nysed.gov</a:t>
            </a:r>
            <a:r>
              <a:rPr lang="en-US" altLang="en-US" sz="2400" i="1" dirty="0"/>
              <a:t> </a:t>
            </a:r>
          </a:p>
          <a:p>
            <a:pPr marL="57150" indent="0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000" dirty="0"/>
          </a:p>
        </p:txBody>
      </p:sp>
      <p:pic>
        <p:nvPicPr>
          <p:cNvPr id="26629" name="Picture 6">
            <a:extLst>
              <a:ext uri="{FF2B5EF4-FFF2-40B4-BE49-F238E27FC236}">
                <a16:creationId xmlns:a16="http://schemas.microsoft.com/office/drawing/2014/main" id="{ACC53E9B-D14D-422B-AC14-0443E5F08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111" y="536944"/>
            <a:ext cx="3391650" cy="33492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2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DF3F-D530-4791-B201-69F70526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(at the end)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E1D4-7D41-4FA1-BE51-C080B30C8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biggest, best, most important part of trying to create a meaningful emergency response plan?</a:t>
            </a:r>
          </a:p>
          <a:p>
            <a:r>
              <a:rPr lang="en-US" dirty="0"/>
              <a:t>What was the hardest, most challenging, and/or part you liked the least during the process?</a:t>
            </a:r>
          </a:p>
          <a:p>
            <a:r>
              <a:rPr lang="en-US" dirty="0"/>
              <a:t>What are your next steps?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1CEA4FD4-304A-47EC-8E98-B2DAE5D371C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609600" y="274638"/>
            <a:ext cx="1122944" cy="1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5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/>
              <a:t>Sustainable Emergency Planning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Karen E. Kiorpes, University at Albany SUNY</a:t>
            </a:r>
          </a:p>
          <a:p>
            <a:r>
              <a:rPr lang="en-US" dirty="0"/>
              <a:t>Sponsored by the </a:t>
            </a:r>
          </a:p>
          <a:p>
            <a:r>
              <a:rPr lang="en-US" dirty="0"/>
              <a:t>Capital New York Alliance for Response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47D7E-BCCA-4AB7-B308-AA4792CEB8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C5EA5306-8B44-4330-A6AF-A60903B1F86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5346700" y="452438"/>
            <a:ext cx="1122944" cy="1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90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228C-544F-46C6-88B4-CE4B681B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Plan In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40708-AA9B-4D09-BBF8-D6148FC09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GET ORGANIZED</a:t>
            </a:r>
          </a:p>
          <a:p>
            <a:pPr lvl="1"/>
            <a:r>
              <a:rPr lang="en-US" dirty="0"/>
              <a:t>Compact</a:t>
            </a:r>
          </a:p>
          <a:p>
            <a:pPr lvl="1"/>
            <a:r>
              <a:rPr lang="en-US" dirty="0"/>
              <a:t>Easy to access the information you need </a:t>
            </a:r>
          </a:p>
          <a:p>
            <a:pPr lvl="2"/>
            <a:r>
              <a:rPr lang="en-US" dirty="0"/>
              <a:t>Ring binder</a:t>
            </a:r>
          </a:p>
          <a:p>
            <a:pPr lvl="2"/>
            <a:r>
              <a:rPr lang="en-US" dirty="0"/>
              <a:t>Table of Contents, proper pagination</a:t>
            </a:r>
          </a:p>
          <a:p>
            <a:pPr lvl="2"/>
            <a:r>
              <a:rPr lang="en-US" dirty="0"/>
              <a:t>Tabbed and numbered or labeled, critical information up front, appendices</a:t>
            </a:r>
          </a:p>
          <a:p>
            <a:pPr lvl="1"/>
            <a:r>
              <a:rPr lang="en-US" dirty="0"/>
              <a:t>Start with the basics/essentials and develop the plan over time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D5879BBE-9F16-43C9-AB23-2B7973970D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748246" y="274638"/>
            <a:ext cx="1122944" cy="1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58573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7E06-ED6D-4854-94D2-4B070FBC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534A7-A479-46B5-998F-27D5A1596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7243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Front Cover:</a:t>
            </a:r>
          </a:p>
          <a:p>
            <a:pPr marL="457200" lvl="1" indent="0">
              <a:buNone/>
            </a:pPr>
            <a:r>
              <a:rPr lang="en-US" dirty="0"/>
              <a:t>“Emergency Response Plan for….”</a:t>
            </a:r>
          </a:p>
          <a:p>
            <a:pPr lvl="2"/>
            <a:r>
              <a:rPr lang="en-US" dirty="0"/>
              <a:t>Date or Revised Date</a:t>
            </a:r>
          </a:p>
          <a:p>
            <a:pPr lvl="2"/>
            <a:r>
              <a:rPr lang="en-US" dirty="0"/>
              <a:t>Where the plan is located (physical locations and remote) </a:t>
            </a:r>
          </a:p>
          <a:p>
            <a:pPr lvl="2"/>
            <a:r>
              <a:rPr lang="en-US" dirty="0"/>
              <a:t>Who in your organization has copies</a:t>
            </a:r>
          </a:p>
          <a:p>
            <a:pPr lvl="2"/>
            <a:r>
              <a:rPr lang="en-US" dirty="0"/>
              <a:t>Date of next scheduled update (usually 1 year or sooner if something big changes)</a:t>
            </a:r>
          </a:p>
          <a:p>
            <a:pPr marL="0" indent="0">
              <a:buNone/>
            </a:pPr>
            <a:r>
              <a:rPr lang="en-US" dirty="0"/>
              <a:t>2. Table of Contents</a:t>
            </a:r>
          </a:p>
          <a:p>
            <a:pPr lvl="2"/>
            <a:r>
              <a:rPr lang="en-US" dirty="0"/>
              <a:t>Summary Procedures, After Hours Emergency, Emergency Call List, Salvage Procedures</a:t>
            </a:r>
          </a:p>
          <a:p>
            <a:pPr lvl="2"/>
            <a:r>
              <a:rPr lang="en-US" dirty="0"/>
              <a:t>Appendices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F54ECF9-4D9E-4E19-9A9C-3A8596C465F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609600" y="274638"/>
            <a:ext cx="1122944" cy="1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12917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7E06-ED6D-4854-94D2-4B070FBC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534A7-A479-46B5-998F-27D5A1596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Scope of the Plan</a:t>
            </a:r>
          </a:p>
          <a:p>
            <a:pPr lvl="2"/>
            <a:r>
              <a:rPr lang="en-US" dirty="0"/>
              <a:t>1 space, 1 building, building and site, etc. </a:t>
            </a:r>
          </a:p>
          <a:p>
            <a:pPr lvl="2"/>
            <a:r>
              <a:rPr lang="en-US" dirty="0"/>
              <a:t>Any other policies or procedures associated with the plan</a:t>
            </a:r>
          </a:p>
          <a:p>
            <a:pPr lvl="2"/>
            <a:r>
              <a:rPr lang="en-US" dirty="0"/>
              <a:t>Who drafted the plan (acknowledgements)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F54ECF9-4D9E-4E19-9A9C-3A8596C465F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609600" y="274638"/>
            <a:ext cx="1122944" cy="1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41133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7E06-ED6D-4854-94D2-4B070FBC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534A7-A479-46B5-998F-27D5A15960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Summary of Procedures – </a:t>
            </a:r>
          </a:p>
          <a:p>
            <a:pPr lvl="1"/>
            <a:r>
              <a:rPr lang="en-US" dirty="0"/>
              <a:t>What to do right away!!! </a:t>
            </a:r>
          </a:p>
          <a:p>
            <a:pPr lvl="1"/>
            <a:r>
              <a:rPr lang="en-US" dirty="0"/>
              <a:t>Who to contact and contact information (repeat!)</a:t>
            </a:r>
          </a:p>
          <a:p>
            <a:pPr lvl="1"/>
            <a:r>
              <a:rPr lang="en-US" dirty="0"/>
              <a:t>Reporting and documentation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F645CD-8192-4E3B-BDA8-1C78C8F76A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2"/>
            <a:r>
              <a:rPr lang="en-US" dirty="0"/>
              <a:t>Fire</a:t>
            </a:r>
          </a:p>
          <a:p>
            <a:pPr lvl="2"/>
            <a:r>
              <a:rPr lang="en-US" dirty="0"/>
              <a:t>Flooding, Water Damage</a:t>
            </a:r>
          </a:p>
          <a:p>
            <a:pPr lvl="2"/>
            <a:r>
              <a:rPr lang="en-US" dirty="0"/>
              <a:t>Blackout, Power Outages</a:t>
            </a:r>
          </a:p>
          <a:p>
            <a:pPr lvl="2"/>
            <a:r>
              <a:rPr lang="en-US" dirty="0"/>
              <a:t>Medical Emergency, Personal Safety Incident (threats in progress), Bomb Threats</a:t>
            </a:r>
          </a:p>
          <a:p>
            <a:pPr lvl="2"/>
            <a:r>
              <a:rPr lang="en-US" dirty="0"/>
              <a:t>Vandalism in Progress</a:t>
            </a:r>
          </a:p>
          <a:p>
            <a:pPr lvl="2"/>
            <a:r>
              <a:rPr lang="en-US" dirty="0"/>
              <a:t>Systems Emergency</a:t>
            </a:r>
          </a:p>
          <a:p>
            <a:pPr lvl="2"/>
            <a:r>
              <a:rPr lang="en-US" dirty="0"/>
              <a:t>Snow Emergency</a:t>
            </a:r>
          </a:p>
          <a:p>
            <a:pPr lvl="2"/>
            <a:r>
              <a:rPr lang="en-US" dirty="0"/>
              <a:t>Pests and Mold</a:t>
            </a:r>
          </a:p>
          <a:p>
            <a:pPr lvl="2"/>
            <a:r>
              <a:rPr lang="en-US" dirty="0"/>
              <a:t>Building Closure</a:t>
            </a:r>
          </a:p>
          <a:p>
            <a:pPr lvl="2"/>
            <a:r>
              <a:rPr lang="en-US" sz="2400" b="1" dirty="0"/>
              <a:t>Link to (Campus) Emergency Plan</a:t>
            </a:r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F54ECF9-4D9E-4E19-9A9C-3A8596C465F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609600" y="274638"/>
            <a:ext cx="1122944" cy="1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insect&#10;&#10;Description automatically generated">
            <a:extLst>
              <a:ext uri="{FF2B5EF4-FFF2-40B4-BE49-F238E27FC236}">
                <a16:creationId xmlns:a16="http://schemas.microsoft.com/office/drawing/2014/main" id="{DBE49B18-7243-484F-9A54-CA96BAC36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4" y="4148657"/>
            <a:ext cx="28479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2135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F54ECF9-4D9E-4E19-9A9C-3A8596C465F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9626600" y="281326"/>
            <a:ext cx="1122944" cy="1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9F7E06-ED6D-4854-94D2-4B070FBC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74638"/>
            <a:ext cx="10998200" cy="1143000"/>
          </a:xfrm>
        </p:spPr>
        <p:txBody>
          <a:bodyPr/>
          <a:lstStyle/>
          <a:p>
            <a:r>
              <a:rPr lang="en-US" dirty="0"/>
              <a:t>Outline of 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534A7-A479-46B5-998F-27D5A1596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06441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After Hours Emergency</a:t>
            </a:r>
          </a:p>
          <a:p>
            <a:pPr lvl="2"/>
            <a:r>
              <a:rPr lang="en-US" dirty="0"/>
              <a:t>Cell phone, home phone, alternates (building managers, key responders)</a:t>
            </a:r>
          </a:p>
          <a:p>
            <a:pPr lvl="2"/>
            <a:r>
              <a:rPr lang="en-US" dirty="0"/>
              <a:t>Who will contact you after hours? UPD, private security, local police/fire</a:t>
            </a:r>
          </a:p>
          <a:p>
            <a:pPr lvl="3"/>
            <a:r>
              <a:rPr lang="en-US" dirty="0"/>
              <a:t>Find out the exact nature of the emergency:</a:t>
            </a:r>
          </a:p>
          <a:p>
            <a:pPr lvl="4"/>
            <a:r>
              <a:rPr lang="en-US" dirty="0"/>
              <a:t>Flooding? Intrusion alarm? Fire alarm? Power failure? Suspicious activity? Problems with the building or its systems?</a:t>
            </a:r>
          </a:p>
          <a:p>
            <a:pPr lvl="3"/>
            <a:r>
              <a:rPr lang="en-US" dirty="0"/>
              <a:t>Find out who else they have contacted. If they haven’t contacted key individuals plan to do so</a:t>
            </a:r>
          </a:p>
          <a:p>
            <a:pPr lvl="2"/>
            <a:r>
              <a:rPr lang="en-US" dirty="0"/>
              <a:t>Do not take personal safety risks if you come to your site late at night</a:t>
            </a:r>
          </a:p>
          <a:p>
            <a:pPr lvl="2"/>
            <a:r>
              <a:rPr lang="en-US" dirty="0"/>
              <a:t>Be prepared: protective clothing, </a:t>
            </a:r>
          </a:p>
          <a:p>
            <a:pPr marL="914400" lvl="2" indent="0">
              <a:buNone/>
            </a:pPr>
            <a:r>
              <a:rPr lang="en-US" dirty="0"/>
              <a:t>your copy of the Plan, keys, ID, flashlight, </a:t>
            </a:r>
          </a:p>
          <a:p>
            <a:pPr marL="914400" lvl="2" indent="0">
              <a:buNone/>
            </a:pPr>
            <a:r>
              <a:rPr lang="en-US" dirty="0"/>
              <a:t>extra batteries, cell phone AND charger, </a:t>
            </a:r>
          </a:p>
          <a:p>
            <a:pPr marL="914400" lvl="2" indent="0">
              <a:buNone/>
            </a:pPr>
            <a:r>
              <a:rPr lang="en-US" dirty="0"/>
              <a:t>other tools (pocketknife, laptop), personal items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text, dark, night sky&#10;&#10;Description automatically generated">
            <a:extLst>
              <a:ext uri="{FF2B5EF4-FFF2-40B4-BE49-F238E27FC236}">
                <a16:creationId xmlns:a16="http://schemas.microsoft.com/office/drawing/2014/main" id="{9B2EE0CE-D41E-4D3D-9243-113F8247B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939" y="4750535"/>
            <a:ext cx="2901321" cy="198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486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lack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ck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1247</Words>
  <Application>Microsoft Office PowerPoint</Application>
  <PresentationFormat>Widescreen</PresentationFormat>
  <Paragraphs>160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Black</vt:lpstr>
      <vt:lpstr>1_Black</vt:lpstr>
      <vt:lpstr>Office Theme</vt:lpstr>
      <vt:lpstr>Saving Collections:   Build Your Disaster Plan </vt:lpstr>
      <vt:lpstr>         Emergency Plan Framework</vt:lpstr>
      <vt:lpstr>Round Robin (at the end)</vt:lpstr>
      <vt:lpstr>Sustainable Emergency Planning</vt:lpstr>
      <vt:lpstr>Your Plan In Writing</vt:lpstr>
      <vt:lpstr>Outline of the Plan</vt:lpstr>
      <vt:lpstr>Outline of the Plan</vt:lpstr>
      <vt:lpstr>Outline of the Plan</vt:lpstr>
      <vt:lpstr>Outline of the Plan</vt:lpstr>
      <vt:lpstr>Outline of the Plan</vt:lpstr>
      <vt:lpstr>Outline of the Plan</vt:lpstr>
      <vt:lpstr>Outline of the Plan</vt:lpstr>
      <vt:lpstr>Outline of the Plan</vt:lpstr>
      <vt:lpstr>Access the Plan 24/7/365  No Matter What</vt:lpstr>
      <vt:lpstr>Training: It’s REALLY Important</vt:lpstr>
      <vt:lpstr>Training Options and Opportunities</vt:lpstr>
      <vt:lpstr>Training Options and Opportunities</vt:lpstr>
      <vt:lpstr>Training Options and Opportunities</vt:lpstr>
      <vt:lpstr>Round Robin</vt:lpstr>
      <vt:lpstr>Evaluation and Wrap-Up</vt:lpstr>
      <vt:lpstr>THANK YOU!!!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Collections:   Build Your Disaster Plan </dc:title>
  <dc:creator>Donia Conn</dc:creator>
  <cp:lastModifiedBy>Kiorpes, Karen E</cp:lastModifiedBy>
  <cp:revision>36</cp:revision>
  <dcterms:created xsi:type="dcterms:W3CDTF">2021-02-16T16:02:51Z</dcterms:created>
  <dcterms:modified xsi:type="dcterms:W3CDTF">2021-05-10T19:08:03Z</dcterms:modified>
</cp:coreProperties>
</file>