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534" r:id="rId2"/>
    <p:sldId id="460" r:id="rId3"/>
    <p:sldId id="461" r:id="rId4"/>
    <p:sldId id="529" r:id="rId5"/>
    <p:sldId id="530" r:id="rId6"/>
    <p:sldId id="463" r:id="rId7"/>
    <p:sldId id="462" r:id="rId8"/>
    <p:sldId id="464" r:id="rId9"/>
    <p:sldId id="465" r:id="rId10"/>
    <p:sldId id="466" r:id="rId11"/>
    <p:sldId id="467" r:id="rId12"/>
    <p:sldId id="468" r:id="rId13"/>
    <p:sldId id="470" r:id="rId14"/>
    <p:sldId id="471" r:id="rId15"/>
    <p:sldId id="472" r:id="rId16"/>
    <p:sldId id="474" r:id="rId17"/>
    <p:sldId id="475" r:id="rId18"/>
    <p:sldId id="476" r:id="rId19"/>
    <p:sldId id="477" r:id="rId20"/>
    <p:sldId id="479" r:id="rId21"/>
    <p:sldId id="480" r:id="rId22"/>
    <p:sldId id="483" r:id="rId23"/>
    <p:sldId id="531" r:id="rId24"/>
    <p:sldId id="532" r:id="rId25"/>
    <p:sldId id="533" r:id="rId26"/>
    <p:sldId id="484" r:id="rId27"/>
    <p:sldId id="486" r:id="rId28"/>
    <p:sldId id="487" r:id="rId29"/>
    <p:sldId id="488" r:id="rId30"/>
    <p:sldId id="489" r:id="rId31"/>
    <p:sldId id="490" r:id="rId32"/>
    <p:sldId id="491" r:id="rId33"/>
    <p:sldId id="492" r:id="rId34"/>
    <p:sldId id="494" r:id="rId35"/>
    <p:sldId id="495" r:id="rId36"/>
    <p:sldId id="497" r:id="rId37"/>
    <p:sldId id="498" r:id="rId38"/>
    <p:sldId id="485" r:id="rId39"/>
    <p:sldId id="521" r:id="rId40"/>
    <p:sldId id="502" r:id="rId41"/>
    <p:sldId id="504" r:id="rId42"/>
    <p:sldId id="505" r:id="rId43"/>
    <p:sldId id="522" r:id="rId44"/>
    <p:sldId id="507" r:id="rId45"/>
    <p:sldId id="508" r:id="rId46"/>
    <p:sldId id="510" r:id="rId47"/>
    <p:sldId id="524" r:id="rId48"/>
    <p:sldId id="512" r:id="rId49"/>
    <p:sldId id="513" r:id="rId50"/>
    <p:sldId id="514" r:id="rId51"/>
    <p:sldId id="525" r:id="rId52"/>
    <p:sldId id="523" r:id="rId53"/>
    <p:sldId id="516" r:id="rId54"/>
    <p:sldId id="517" r:id="rId55"/>
    <p:sldId id="526" r:id="rId56"/>
    <p:sldId id="518" r:id="rId57"/>
    <p:sldId id="519" r:id="rId58"/>
    <p:sldId id="520" r:id="rId59"/>
    <p:sldId id="527" r:id="rId60"/>
    <p:sldId id="528" r:id="rId61"/>
    <p:sldId id="457" r:id="rId62"/>
    <p:sldId id="458" r:id="rId63"/>
    <p:sldId id="45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6376" autoAdjust="0"/>
  </p:normalViewPr>
  <p:slideViewPr>
    <p:cSldViewPr snapToGrid="0">
      <p:cViewPr varScale="1">
        <p:scale>
          <a:sx n="37" d="100"/>
          <a:sy n="37" d="100"/>
        </p:scale>
        <p:origin x="1740" y="5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20F32-C2B2-4FBD-B829-38DC5EB7BD7B}"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D276A-4A0E-4A88-96F7-B5DF278D4D5B}" type="slidenum">
              <a:rPr lang="en-US" smtClean="0"/>
              <a:t>‹#›</a:t>
            </a:fld>
            <a:endParaRPr lang="en-US"/>
          </a:p>
        </p:txBody>
      </p:sp>
    </p:spTree>
    <p:extLst>
      <p:ext uri="{BB962C8B-B14F-4D97-AF65-F5344CB8AC3E}">
        <p14:creationId xmlns:p14="http://schemas.microsoft.com/office/powerpoint/2010/main" val="120148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oodle.simmons.edu/mod/book/view.php?id=82368&amp;chapterid=432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ChangeArrowheads="1" noTextEdit="1"/>
          </p:cNvSpPr>
          <p:nvPr>
            <p:ph type="sldImg"/>
          </p:nvPr>
        </p:nvSpPr>
        <p:spPr>
          <a:ln/>
        </p:spPr>
      </p:sp>
      <p:sp>
        <p:nvSpPr>
          <p:cNvPr id="163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7"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2950" indent="-285750" defTabSz="920750">
              <a:defRPr sz="2400">
                <a:solidFill>
                  <a:schemeClr val="tx1"/>
                </a:solidFill>
                <a:latin typeface="Arial" panose="020B0604020202020204" pitchFamily="34" charset="0"/>
                <a:ea typeface="MS PGothic" panose="020B0600070205080204" pitchFamily="34" charset="-128"/>
              </a:defRPr>
            </a:lvl2pPr>
            <a:lvl3pPr marL="1143000" indent="-228600" defTabSz="920750">
              <a:defRPr sz="2400">
                <a:solidFill>
                  <a:schemeClr val="tx1"/>
                </a:solidFill>
                <a:latin typeface="Arial" panose="020B0604020202020204" pitchFamily="34" charset="0"/>
                <a:ea typeface="MS PGothic" panose="020B0600070205080204" pitchFamily="34" charset="-128"/>
              </a:defRPr>
            </a:lvl3pPr>
            <a:lvl4pPr marL="1600200" indent="-228600" defTabSz="920750">
              <a:defRPr sz="2400">
                <a:solidFill>
                  <a:schemeClr val="tx1"/>
                </a:solidFill>
                <a:latin typeface="Arial" panose="020B0604020202020204" pitchFamily="34" charset="0"/>
                <a:ea typeface="MS PGothic" panose="020B0600070205080204" pitchFamily="34" charset="-128"/>
              </a:defRPr>
            </a:lvl4pPr>
            <a:lvl5pPr marL="2057400" indent="-228600" defTabSz="920750">
              <a:defRPr sz="2400">
                <a:solidFill>
                  <a:schemeClr val="tx1"/>
                </a:solidFill>
                <a:latin typeface="Arial" panose="020B0604020202020204" pitchFamily="34" charset="0"/>
                <a:ea typeface="MS PGothic" panose="020B0600070205080204" pitchFamily="34"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FD37BF-8AAF-4258-B72B-3703B69130BD}" type="slidenum">
              <a:rPr lang="en-US" altLang="en-US" sz="1200"/>
              <a:pPr/>
              <a:t>1</a:t>
            </a:fld>
            <a:endParaRPr lang="en-US" altLang="en-US" sz="1200"/>
          </a:p>
        </p:txBody>
      </p:sp>
    </p:spTree>
    <p:extLst>
      <p:ext uri="{BB962C8B-B14F-4D97-AF65-F5344CB8AC3E}">
        <p14:creationId xmlns:p14="http://schemas.microsoft.com/office/powerpoint/2010/main" val="228298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access to your building or once the</a:t>
            </a:r>
            <a:r>
              <a:rPr lang="en-US" baseline="0" dirty="0"/>
              <a:t> active emergency has been brought under control, it is time to assess the incident as a whole.  This is incredibly important for planning purposes and will result in a more efficient and cost-effective response.</a:t>
            </a:r>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12</a:t>
            </a:fld>
            <a:endParaRPr lang="en-US"/>
          </a:p>
        </p:txBody>
      </p:sp>
    </p:spTree>
    <p:extLst>
      <p:ext uri="{BB962C8B-B14F-4D97-AF65-F5344CB8AC3E}">
        <p14:creationId xmlns:p14="http://schemas.microsoft.com/office/powerpoint/2010/main" val="58315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The objectives of the assessment phase are to gather critical information on the status of the damage and to bring back the information to the team to</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evaluate the findings.  This initial assessment should only take 15-20 minutes.</a:t>
            </a:r>
            <a:r>
              <a:rPr lang="en-US" sz="1200" kern="1200" baseline="0" dirty="0">
                <a:solidFill>
                  <a:schemeClr val="tx1"/>
                </a:solidFill>
                <a:effectLst/>
                <a:latin typeface="Arial" charset="0"/>
                <a:ea typeface="+mn-ea"/>
                <a:cs typeface="+mn-cs"/>
              </a:rPr>
              <a:t> We </a:t>
            </a:r>
            <a:r>
              <a:rPr lang="en-US" sz="1200" kern="1200" dirty="0">
                <a:solidFill>
                  <a:schemeClr val="tx1"/>
                </a:solidFill>
                <a:effectLst/>
                <a:latin typeface="Arial" charset="0"/>
                <a:ea typeface="+mn-ea"/>
                <a:cs typeface="+mn-cs"/>
              </a:rPr>
              <a:t>aren’t going for detail here, rather, we want the big picture.  From the findings you will develop an incident action Plan (IAP)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Your only task during an assessment is to document what you see.  DO NOT begin salvage efforts!   Using a team approach during a time of stress will make the next step of evaluating the information and crafting an action plan much easier and more accurate.  The more eyes you have the more information will be brought together as a result of the collaboration.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the 15 to 20 minute assessment, you will be taking notes on the type, cause, location, and extent of damage to the building and collections.  These notes will be gathered by category: health and safety considerations, building needs, and collection needs (sound familiar?).  Each member of the team will be responsible for one category.  Along with taking notes, the assessment team will be taking digital images</a:t>
            </a:r>
            <a:r>
              <a:rPr lang="en-US" sz="1200" kern="1200" baseline="0" dirty="0">
                <a:solidFill>
                  <a:schemeClr val="tx1"/>
                </a:solidFill>
                <a:effectLst/>
                <a:latin typeface="Arial" charset="0"/>
                <a:ea typeface="+mn-ea"/>
                <a:cs typeface="+mn-cs"/>
              </a:rPr>
              <a:t> of</a:t>
            </a:r>
            <a:r>
              <a:rPr lang="en-US" sz="1200" kern="1200" dirty="0">
                <a:solidFill>
                  <a:schemeClr val="tx1"/>
                </a:solidFill>
                <a:effectLst/>
                <a:latin typeface="Arial" charset="0"/>
                <a:ea typeface="+mn-ea"/>
                <a:cs typeface="+mn-cs"/>
              </a:rPr>
              <a:t> overall conditions and some detail shots when necessary.  This is the primary job of the recorder, if there is one, or of one designated person on the team.  Since the team only has a short period of time, the photo documentation is crucial.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Three pairs of eyes are better for safety and for observation.  A camera is a core piece of equipment. </a:t>
            </a: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73732" name="Header Placeholder 3"/>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73733" name="Date Placeholder 4"/>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
        <p:nvSpPr>
          <p:cNvPr id="73734" name="Footer Placeholder 5"/>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73735" name="Slide Number Placeholder 6"/>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BFFE9109-580C-454B-A6E9-6D0C24C0621E}" type="slidenum">
              <a:rPr lang="en-US" altLang="en-US" smtClean="0"/>
              <a:pPr eaLnBrk="1" hangingPunct="1"/>
              <a:t>13</a:t>
            </a:fld>
            <a:endParaRPr lang="en-US" altLang="en-US"/>
          </a:p>
        </p:txBody>
      </p:sp>
    </p:spTree>
    <p:extLst>
      <p:ext uri="{BB962C8B-B14F-4D97-AF65-F5344CB8AC3E}">
        <p14:creationId xmlns:p14="http://schemas.microsoft.com/office/powerpoint/2010/main" val="773335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4854EDF1-6230-43BF-905D-2CDF5A2CBF0C}" type="slidenum">
              <a:rPr lang="en-US" altLang="en-US" smtClean="0"/>
              <a:pPr eaLnBrk="1" hangingPunct="1"/>
              <a:t>14</a:t>
            </a:fld>
            <a:endParaRPr lang="en-US" altLang="en-US"/>
          </a:p>
        </p:txBody>
      </p:sp>
      <p:sp>
        <p:nvSpPr>
          <p:cNvPr id="7577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p:txBody>
          <a:bodyPr/>
          <a:lstStyle/>
          <a:p>
            <a:r>
              <a:rPr lang="en-US" sz="1200" kern="1200" dirty="0">
                <a:solidFill>
                  <a:schemeClr val="tx1"/>
                </a:solidFill>
                <a:effectLst/>
                <a:latin typeface="Arial" charset="0"/>
                <a:ea typeface="+mn-ea"/>
                <a:cs typeface="+mn-cs"/>
              </a:rPr>
              <a:t>Documenting what you see is important.  The use of a digital camera is essential as those images will capture information the assessors may have overlooked.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images taken during the assessment will be valuable for a multitude of needs:  insurance documentation, collection records, health and safety needs, building condition, and more.  Photo documentation is necessary for recovery planning and is often a dramatically useful tool for public</a:t>
            </a:r>
            <a:r>
              <a:rPr lang="en-US" sz="1200" kern="1200" baseline="0" dirty="0">
                <a:solidFill>
                  <a:schemeClr val="tx1"/>
                </a:solidFill>
                <a:effectLst/>
                <a:latin typeface="Arial" charset="0"/>
                <a:ea typeface="+mn-ea"/>
                <a:cs typeface="+mn-cs"/>
              </a:rPr>
              <a:t> relations</a:t>
            </a:r>
            <a:r>
              <a:rPr lang="en-US" sz="1200" kern="1200" dirty="0">
                <a:solidFill>
                  <a:schemeClr val="tx1"/>
                </a:solidFill>
                <a:effectLst/>
                <a:latin typeface="Arial" charset="0"/>
                <a:ea typeface="+mn-ea"/>
                <a:cs typeface="+mn-cs"/>
              </a:rPr>
              <a:t>. At the end of your recovery period, the photos also provide reminders for a debriefing discussion and the After Action Report.  Debriefing and the report will provide a formal record of what went well and what areas need improvement after a disaster.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Drones</a:t>
            </a:r>
            <a:r>
              <a:rPr lang="en-US" sz="1200" kern="1200" baseline="0" dirty="0">
                <a:solidFill>
                  <a:schemeClr val="tx1"/>
                </a:solidFill>
                <a:effectLst/>
                <a:latin typeface="Arial" charset="0"/>
                <a:ea typeface="+mn-ea"/>
                <a:cs typeface="+mn-cs"/>
              </a:rPr>
              <a:t> can also be a helpful tool in performing your damage assessment. Before a disaster, check with your local fire department or emergency management office to see what the rules are and to see if they can help in a disaster situation. The NYS </a:t>
            </a:r>
            <a:r>
              <a:rPr lang="en-US" dirty="0"/>
              <a:t>Dpt. Of Homeland Security</a:t>
            </a:r>
            <a:r>
              <a:rPr lang="en-US" baseline="0" dirty="0"/>
              <a:t> and </a:t>
            </a:r>
            <a:r>
              <a:rPr lang="en-US" dirty="0"/>
              <a:t>Emergency Services can use drones for a variety of public safety/emergency response purposes including conducting damage assessments so find out what the criteria is for this use in your area. </a:t>
            </a:r>
          </a:p>
          <a:p>
            <a:r>
              <a:rPr lang="en-US" sz="1200" kern="1200" dirty="0">
                <a:solidFill>
                  <a:schemeClr val="tx1"/>
                </a:solidFill>
                <a:effectLst/>
                <a:latin typeface="Arial" charset="0"/>
                <a:ea typeface="+mn-ea"/>
                <a:cs typeface="+mn-cs"/>
              </a:rPr>
              <a:t> </a:t>
            </a:r>
          </a:p>
        </p:txBody>
      </p:sp>
      <p:sp>
        <p:nvSpPr>
          <p:cNvPr id="75781" name="Footer Placeholder 4"/>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75782" name="Header Placeholder 5"/>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75783" name="Date Placeholder 6"/>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Tree>
    <p:extLst>
      <p:ext uri="{BB962C8B-B14F-4D97-AF65-F5344CB8AC3E}">
        <p14:creationId xmlns:p14="http://schemas.microsoft.com/office/powerpoint/2010/main" val="49963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Document the environment no matter how obvious it is.  In this example no heat is available.  There is an extensive amount of mold growing in the basement.  It is wet, cold; there is no electricity for either dehumidification or a sump pump.  How is the structural stability of the building?  What security issues are there?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damage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assessment will identify the problems.  When you confer with the incident commander (IC).</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 Your discussions of observations will guide you in determining the appropriate quantity of generators, security lighting, security guards, or skilled carpenters.  It will help identify health and safety hazards, such as the mold bloom in the structural beams noted here.</a:t>
            </a:r>
          </a:p>
          <a:p>
            <a:endParaRPr lang="en-US" sz="1200" kern="1200" dirty="0">
              <a:solidFill>
                <a:schemeClr val="tx1"/>
              </a:solidFill>
              <a:effectLst/>
              <a:latin typeface="Arial" charset="0"/>
              <a:ea typeface="+mn-ea"/>
              <a:cs typeface="+mn-cs"/>
            </a:endParaRPr>
          </a:p>
        </p:txBody>
      </p:sp>
      <p:sp>
        <p:nvSpPr>
          <p:cNvPr id="77828" name="Header Placeholder 3"/>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77829" name="Footer Placeholder 4"/>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77830" name="Slide Number Placeholder 5"/>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D38A4CA8-8715-4B22-86FD-6EC5CC60959C}" type="slidenum">
              <a:rPr lang="en-US" altLang="en-US" smtClean="0"/>
              <a:pPr eaLnBrk="1" hangingPunct="1"/>
              <a:t>15</a:t>
            </a:fld>
            <a:endParaRPr lang="en-US" altLang="en-US"/>
          </a:p>
        </p:txBody>
      </p:sp>
      <p:sp>
        <p:nvSpPr>
          <p:cNvPr id="77831" name="Date Placeholder 6"/>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Tree>
    <p:extLst>
      <p:ext uri="{BB962C8B-B14F-4D97-AF65-F5344CB8AC3E}">
        <p14:creationId xmlns:p14="http://schemas.microsoft.com/office/powerpoint/2010/main" val="91538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6E869454-4B2C-435E-B89B-ECC12854DC9B}" type="slidenum">
              <a:rPr lang="en-US" altLang="en-US" smtClean="0"/>
              <a:pPr eaLnBrk="1" hangingPunct="1"/>
              <a:t>16</a:t>
            </a:fld>
            <a:endParaRPr lang="en-US" altLang="en-US"/>
          </a:p>
        </p:txBody>
      </p:sp>
      <p:sp>
        <p:nvSpPr>
          <p:cNvPr id="78851" name="Rectangle 2"/>
          <p:cNvSpPr>
            <a:spLocks noGrp="1" noRot="1" noChangeAspect="1" noChangeArrowheads="1" noTextEdit="1"/>
          </p:cNvSpPr>
          <p:nvPr>
            <p:ph type="sldImg"/>
          </p:nvPr>
        </p:nvSpPr>
        <p:spPr>
          <a:xfrm>
            <a:off x="746125" y="627063"/>
            <a:ext cx="5586413" cy="3143250"/>
          </a:xfrm>
          <a:ln/>
        </p:spPr>
      </p:sp>
      <p:sp>
        <p:nvSpPr>
          <p:cNvPr id="78852" name="Rectangle 3"/>
          <p:cNvSpPr>
            <a:spLocks noGrp="1" noChangeArrowheads="1"/>
          </p:cNvSpPr>
          <p:nvPr>
            <p:ph type="body" idx="1"/>
          </p:nvPr>
        </p:nvSpPr>
        <p:spPr>
          <a:xfrm>
            <a:off x="942328" y="3996352"/>
            <a:ext cx="5192419" cy="3783750"/>
          </a:xfrm>
          <a:noFill/>
        </p:spPr>
        <p:txBody>
          <a:bodyPr/>
          <a:lstStyle/>
          <a:p>
            <a:r>
              <a:rPr lang="en-US" sz="1200" kern="1200" dirty="0">
                <a:solidFill>
                  <a:schemeClr val="tx1"/>
                </a:solidFill>
                <a:effectLst/>
                <a:latin typeface="Arial" charset="0"/>
                <a:ea typeface="+mn-ea"/>
                <a:cs typeface="+mn-cs"/>
              </a:rPr>
              <a:t>A third topic for documentation is the kinds of safety hazards present including the types of damage to facilities.  Prior to entering the facility, be sure to </a:t>
            </a:r>
            <a:r>
              <a:rPr lang="en-US" sz="1200" kern="1200" dirty="0" err="1">
                <a:solidFill>
                  <a:schemeClr val="tx1"/>
                </a:solidFill>
                <a:effectLst/>
                <a:latin typeface="Arial" charset="0"/>
                <a:ea typeface="+mn-ea"/>
                <a:cs typeface="+mn-cs"/>
              </a:rPr>
              <a:t>confirmthat</a:t>
            </a:r>
            <a:r>
              <a:rPr lang="en-US" sz="1200" kern="1200" dirty="0">
                <a:solidFill>
                  <a:schemeClr val="tx1"/>
                </a:solidFill>
                <a:effectLst/>
                <a:latin typeface="Arial" charset="0"/>
                <a:ea typeface="+mn-ea"/>
                <a:cs typeface="+mn-cs"/>
              </a:rPr>
              <a:t> any electrical, gas, and oil systems have been shut down!  Safety hazards to watch out for include any gas or oil spills, physical (tripping, slipping, straining) hazards, any evidence of wild animals (raccoons and squirrels can get very angry during a natural disaster and snakes are always best avoided), what chemical exposures are possible (asbestos, carbon monoxide, arsenic), and the presence</a:t>
            </a:r>
            <a:r>
              <a:rPr lang="en-US" sz="1200" kern="1200" baseline="0" dirty="0">
                <a:solidFill>
                  <a:schemeClr val="tx1"/>
                </a:solidFill>
                <a:effectLst/>
                <a:latin typeface="Arial" charset="0"/>
                <a:ea typeface="+mn-ea"/>
                <a:cs typeface="+mn-cs"/>
              </a:rPr>
              <a:t> of </a:t>
            </a:r>
            <a:r>
              <a:rPr lang="en-US" sz="1200" kern="1200" dirty="0">
                <a:solidFill>
                  <a:schemeClr val="tx1"/>
                </a:solidFill>
                <a:effectLst/>
                <a:latin typeface="Arial" charset="0"/>
                <a:ea typeface="+mn-ea"/>
                <a:cs typeface="+mn-cs"/>
              </a:rPr>
              <a:t>mold.  </a:t>
            </a:r>
            <a:endParaRPr lang="en-US" altLang="en-US" dirty="0"/>
          </a:p>
        </p:txBody>
      </p:sp>
    </p:spTree>
    <p:extLst>
      <p:ext uri="{BB962C8B-B14F-4D97-AF65-F5344CB8AC3E}">
        <p14:creationId xmlns:p14="http://schemas.microsoft.com/office/powerpoint/2010/main" val="50468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u="none" dirty="0"/>
              <a:t>When</a:t>
            </a:r>
            <a:r>
              <a:rPr lang="en-US" u="none" baseline="0" dirty="0"/>
              <a:t> we are responding to a disaster, one of the most important questions we need to ask ourselves is, if water is involved, what sort of water do we have? </a:t>
            </a:r>
            <a:endParaRPr lang="en-US" u="none" dirty="0"/>
          </a:p>
          <a:p>
            <a:pPr marL="114300" indent="0">
              <a:buNone/>
            </a:pPr>
            <a:endParaRPr lang="en-US" u="sng" dirty="0"/>
          </a:p>
          <a:p>
            <a:pPr marL="114300" indent="0">
              <a:buNone/>
            </a:pPr>
            <a:r>
              <a:rPr lang="en-US" u="sng" dirty="0"/>
              <a:t>Clean Water</a:t>
            </a:r>
          </a:p>
          <a:p>
            <a:pPr lvl="1"/>
            <a:r>
              <a:rPr lang="en-US" dirty="0"/>
              <a:t>Water from a source that does not pose harm to humans</a:t>
            </a:r>
          </a:p>
          <a:p>
            <a:pPr lvl="2"/>
            <a:r>
              <a:rPr lang="en-US" dirty="0"/>
              <a:t>Sprinkler systems, burst pipes, fire hoses</a:t>
            </a:r>
          </a:p>
          <a:p>
            <a:pPr marL="114300" indent="0">
              <a:buNone/>
            </a:pPr>
            <a:r>
              <a:rPr lang="en-US" u="sng" dirty="0"/>
              <a:t>Grey Water</a:t>
            </a:r>
          </a:p>
          <a:p>
            <a:pPr lvl="1"/>
            <a:r>
              <a:rPr lang="en-US" dirty="0"/>
              <a:t>Water containing a significant amount of chemical, biological, or physical contamination.</a:t>
            </a:r>
          </a:p>
          <a:p>
            <a:pPr lvl="1"/>
            <a:r>
              <a:rPr lang="en-US" dirty="0"/>
              <a:t>Has the potential to cause discomfort or sickness through consumption or exposure</a:t>
            </a:r>
          </a:p>
          <a:p>
            <a:pPr lvl="2"/>
            <a:r>
              <a:rPr lang="en-US" dirty="0"/>
              <a:t>Waste water from sinks, showers/baths, dishwashers, clothes washers</a:t>
            </a:r>
          </a:p>
          <a:p>
            <a:pPr marL="114300" indent="0">
              <a:buNone/>
            </a:pPr>
            <a:r>
              <a:rPr lang="en-US" u="sng" dirty="0"/>
              <a:t>Black Water</a:t>
            </a:r>
          </a:p>
          <a:p>
            <a:pPr lvl="1"/>
            <a:r>
              <a:rPr lang="en-US" dirty="0"/>
              <a:t>Unsanitary water containing pathogenic agents</a:t>
            </a:r>
          </a:p>
          <a:p>
            <a:pPr lvl="1"/>
            <a:r>
              <a:rPr lang="en-US" dirty="0"/>
              <a:t>Likely to cause discomfort or sickness through consumption or exposure</a:t>
            </a:r>
          </a:p>
          <a:p>
            <a:pPr lvl="2"/>
            <a:r>
              <a:rPr lang="en-US" dirty="0"/>
              <a:t>Sewage, flood waters from rivers/streams, surface water</a:t>
            </a:r>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17</a:t>
            </a:fld>
            <a:endParaRPr lang="en-US"/>
          </a:p>
        </p:txBody>
      </p:sp>
    </p:spTree>
    <p:extLst>
      <p:ext uri="{BB962C8B-B14F-4D97-AF65-F5344CB8AC3E}">
        <p14:creationId xmlns:p14="http://schemas.microsoft.com/office/powerpoint/2010/main" val="313437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17EC01D6-1C1D-4641-BC8C-50F615C9C4DD}" type="slidenum">
              <a:rPr lang="en-US" altLang="en-US" smtClean="0"/>
              <a:pPr eaLnBrk="1" hangingPunct="1"/>
              <a:t>18</a:t>
            </a:fld>
            <a:endParaRPr lang="en-US" altLang="en-US"/>
          </a:p>
        </p:txBody>
      </p:sp>
      <p:sp>
        <p:nvSpPr>
          <p:cNvPr id="80899" name="Rectangle 2"/>
          <p:cNvSpPr>
            <a:spLocks noGrp="1" noRot="1" noChangeAspect="1" noChangeArrowheads="1" noTextEdit="1"/>
          </p:cNvSpPr>
          <p:nvPr>
            <p:ph type="sldImg"/>
          </p:nvPr>
        </p:nvSpPr>
        <p:spPr>
          <a:xfrm>
            <a:off x="746125" y="627063"/>
            <a:ext cx="5586413" cy="3143250"/>
          </a:xfrm>
          <a:ln/>
        </p:spPr>
      </p:sp>
      <p:sp>
        <p:nvSpPr>
          <p:cNvPr id="80900" name="Rectangle 3"/>
          <p:cNvSpPr>
            <a:spLocks noGrp="1" noChangeArrowheads="1"/>
          </p:cNvSpPr>
          <p:nvPr>
            <p:ph type="body" idx="1"/>
          </p:nvPr>
        </p:nvSpPr>
        <p:spPr>
          <a:xfrm>
            <a:off x="942328" y="3996352"/>
            <a:ext cx="5192419" cy="3783750"/>
          </a:xfrm>
          <a:noFill/>
        </p:spPr>
        <p:txBody>
          <a:bodyPr/>
          <a:lstStyle/>
          <a:p>
            <a:r>
              <a:rPr lang="en-US" sz="1200" kern="1200" dirty="0">
                <a:solidFill>
                  <a:schemeClr val="tx1"/>
                </a:solidFill>
                <a:effectLst/>
                <a:latin typeface="Arial" charset="0"/>
                <a:ea typeface="+mn-ea"/>
                <a:cs typeface="+mn-cs"/>
              </a:rPr>
              <a:t>How much material was affected?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What kinds of materials are involved?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What kind of damage is involved?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What is the value of the material?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What damaged materials are necessary for the operation of the institution?</a:t>
            </a:r>
          </a:p>
          <a:p>
            <a:pPr eaLnBrk="1" hangingPunct="1"/>
            <a:endParaRPr lang="en-US" altLang="en-US" dirty="0"/>
          </a:p>
        </p:txBody>
      </p:sp>
    </p:spTree>
    <p:extLst>
      <p:ext uri="{BB962C8B-B14F-4D97-AF65-F5344CB8AC3E}">
        <p14:creationId xmlns:p14="http://schemas.microsoft.com/office/powerpoint/2010/main" val="124809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two-sided form found in the </a:t>
            </a:r>
            <a:r>
              <a:rPr lang="en-US" sz="1200" i="1" kern="1200" dirty="0">
                <a:solidFill>
                  <a:schemeClr val="tx1"/>
                </a:solidFill>
                <a:effectLst/>
                <a:latin typeface="Arial" charset="0"/>
                <a:ea typeface="+mn-ea"/>
                <a:cs typeface="+mn-cs"/>
              </a:rPr>
              <a:t>Field Guide to Emergency Response </a:t>
            </a:r>
            <a:r>
              <a:rPr lang="en-US" sz="1200" i="0" kern="1200" dirty="0">
                <a:solidFill>
                  <a:schemeClr val="tx1"/>
                </a:solidFill>
                <a:effectLst/>
                <a:latin typeface="Arial" charset="0"/>
                <a:ea typeface="+mn-ea"/>
                <a:cs typeface="+mn-cs"/>
              </a:rPr>
              <a:t>can</a:t>
            </a:r>
            <a:r>
              <a:rPr lang="en-US" sz="1200" i="0" kern="1200" baseline="0" dirty="0">
                <a:solidFill>
                  <a:schemeClr val="tx1"/>
                </a:solidFill>
                <a:effectLst/>
                <a:latin typeface="Arial" charset="0"/>
                <a:ea typeface="+mn-ea"/>
                <a:cs typeface="+mn-cs"/>
              </a:rPr>
              <a:t> be reproduced </a:t>
            </a:r>
            <a:r>
              <a:rPr lang="en-US" sz="1200" kern="1200" dirty="0">
                <a:solidFill>
                  <a:schemeClr val="tx1"/>
                </a:solidFill>
                <a:effectLst/>
                <a:latin typeface="Arial" charset="0"/>
                <a:ea typeface="+mn-ea"/>
                <a:cs typeface="+mn-cs"/>
              </a:rPr>
              <a:t>to help streamline collecting information on the type, cause, location, and extent of damage to the building and collections.  Having standardized forms means that if you send in different teams to different areas, the information collected</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will be consistent.</a:t>
            </a:r>
          </a:p>
          <a:p>
            <a:endParaRPr lang="en-US" dirty="0"/>
          </a:p>
          <a:p>
            <a:pPr lvl="1" eaLnBrk="1" hangingPunct="1">
              <a:defRPr/>
            </a:pPr>
            <a:r>
              <a:rPr lang="en-US" dirty="0"/>
              <a:t>Type of damage</a:t>
            </a:r>
          </a:p>
          <a:p>
            <a:pPr lvl="1" eaLnBrk="1" hangingPunct="1">
              <a:defRPr/>
            </a:pPr>
            <a:r>
              <a:rPr lang="en-US" dirty="0"/>
              <a:t>Cause of damage</a:t>
            </a:r>
          </a:p>
          <a:p>
            <a:pPr lvl="1" eaLnBrk="1" hangingPunct="1">
              <a:defRPr/>
            </a:pPr>
            <a:r>
              <a:rPr lang="en-US" dirty="0"/>
              <a:t>Location of damaged collections </a:t>
            </a:r>
          </a:p>
          <a:p>
            <a:pPr lvl="1" eaLnBrk="1" hangingPunct="1">
              <a:defRPr/>
            </a:pPr>
            <a:r>
              <a:rPr lang="en-US" dirty="0"/>
              <a:t>Volume of damaged collections</a:t>
            </a:r>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19</a:t>
            </a:fld>
            <a:endParaRPr lang="en-US"/>
          </a:p>
        </p:txBody>
      </p:sp>
    </p:spTree>
    <p:extLst>
      <p:ext uri="{BB962C8B-B14F-4D97-AF65-F5344CB8AC3E}">
        <p14:creationId xmlns:p14="http://schemas.microsoft.com/office/powerpoint/2010/main" val="1473055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is critical to the success of any response and recovery effort.</a:t>
            </a:r>
            <a:r>
              <a:rPr lang="en-US" baseline="0" dirty="0"/>
              <a:t>  Never skip this important step!</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20</a:t>
            </a:fld>
            <a:endParaRPr lang="en-US"/>
          </a:p>
        </p:txBody>
      </p:sp>
    </p:spTree>
    <p:extLst>
      <p:ext uri="{BB962C8B-B14F-4D97-AF65-F5344CB8AC3E}">
        <p14:creationId xmlns:p14="http://schemas.microsoft.com/office/powerpoint/2010/main" val="2585626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Once the assessment has been done, the disaster response team as a whole will meet to assess the information, clarify any discrepancies or questions, and prioritize activities.  For example, if you are looking at the environmental stabilization needs, ask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are the tasks that need to be completed to stabilize the affected areas?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equipment is needed?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outside services are needed?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Do we need additional staff to isolate the affected area?</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Once an evaluation is done, begin to formulate an Incident Action Plan (IAP) that will identify tasks that need to be done and who will do them (staff or vendors).  Some questions to ask straight from your disaster plan:</a:t>
            </a:r>
          </a:p>
          <a:p>
            <a:pPr marL="445770" indent="-171450" eaLnBrk="1" fontAlgn="auto" hangingPunct="1">
              <a:spcAft>
                <a:spcPts val="0"/>
              </a:spcAft>
              <a:buFont typeface="Arial" panose="020B0604020202020204" pitchFamily="34" charset="0"/>
              <a:buChar char="•"/>
              <a:defRPr/>
            </a:pPr>
            <a:r>
              <a:rPr lang="en-US" dirty="0"/>
              <a:t>Where are you going to coordinate your response?</a:t>
            </a:r>
          </a:p>
          <a:p>
            <a:pPr marL="445770" indent="-171450" eaLnBrk="1" fontAlgn="auto" hangingPunct="1">
              <a:spcAft>
                <a:spcPts val="0"/>
              </a:spcAft>
              <a:buFont typeface="Arial" panose="020B0604020202020204" pitchFamily="34" charset="0"/>
              <a:buChar char="•"/>
              <a:defRPr/>
            </a:pPr>
            <a:r>
              <a:rPr lang="en-US" dirty="0"/>
              <a:t>How will you ensure the safety of your staff and volunteers?</a:t>
            </a:r>
          </a:p>
          <a:p>
            <a:pPr marL="445770" indent="-171450" eaLnBrk="1" fontAlgn="auto" hangingPunct="1">
              <a:spcAft>
                <a:spcPts val="0"/>
              </a:spcAft>
              <a:buFont typeface="Arial" panose="020B0604020202020204" pitchFamily="34" charset="0"/>
              <a:buChar char="•"/>
              <a:defRPr/>
            </a:pPr>
            <a:r>
              <a:rPr lang="en-US" dirty="0"/>
              <a:t>How you will manage site security? </a:t>
            </a:r>
          </a:p>
          <a:p>
            <a:pPr marL="445770" indent="-171450" eaLnBrk="1" fontAlgn="auto" hangingPunct="1">
              <a:spcAft>
                <a:spcPts val="0"/>
              </a:spcAft>
              <a:buFont typeface="Arial" panose="020B0604020202020204" pitchFamily="34" charset="0"/>
              <a:buChar char="•"/>
              <a:defRPr/>
            </a:pPr>
            <a:r>
              <a:rPr lang="en-US" dirty="0"/>
              <a:t>Who do you need to contact?</a:t>
            </a:r>
          </a:p>
          <a:p>
            <a:pPr marL="445770" indent="-171450" eaLnBrk="1" fontAlgn="auto" hangingPunct="1">
              <a:spcAft>
                <a:spcPts val="0"/>
              </a:spcAft>
              <a:buFont typeface="Arial" panose="020B0604020202020204" pitchFamily="34" charset="0"/>
              <a:buChar char="•"/>
              <a:defRPr/>
            </a:pPr>
            <a:r>
              <a:rPr lang="en-US" dirty="0"/>
              <a:t>Do you have existing contracts in place?</a:t>
            </a:r>
          </a:p>
          <a:p>
            <a:pPr marL="902970" lvl="1" indent="-171450" eaLnBrk="1" fontAlgn="auto" hangingPunct="1">
              <a:spcAft>
                <a:spcPts val="0"/>
              </a:spcAft>
              <a:buFont typeface="Arial" panose="020B0604020202020204" pitchFamily="34" charset="0"/>
              <a:buChar char="•"/>
              <a:defRPr/>
            </a:pPr>
            <a:r>
              <a:rPr lang="en-US" dirty="0"/>
              <a:t>Do you know where they are and what they say?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here is one approach to an incident action plan for a large water incident: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liaison officer (staff) is tasked with contacting vendors, the water damage team (staff) is tasked with inspecting the building for signs of water damage and structural risks, and the preparation team (staff or vendor) is assigned to repair electrical and utilities.  Only after these teams report back to the incident commander that all life safety and building stabilization issues are addressed can an institution transition into collection preservation tasks. However, during that time when life safety and facility stabilization efforts are being undertaken, the collection team will be implementing their own IAP  by working with the liaison officer to set up triage facilities, contact vendors or specialty conservators, and contact buddy institutions for extra hands for sorting and triage efforts.  No time is wasted, once the site is considered safe. </a:t>
            </a:r>
          </a:p>
        </p:txBody>
      </p:sp>
      <p:sp>
        <p:nvSpPr>
          <p:cNvPr id="83972" name="Header Placeholder 3"/>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83973" name="Date Placeholder 4"/>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
        <p:nvSpPr>
          <p:cNvPr id="83974" name="Footer Placeholder 5"/>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83975" name="Slide Number Placeholder 6"/>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738077D4-A24D-4DD3-B862-DAFBF199661A}" type="slidenum">
              <a:rPr lang="en-US" altLang="en-US" smtClean="0"/>
              <a:pPr eaLnBrk="1" hangingPunct="1"/>
              <a:t>21</a:t>
            </a:fld>
            <a:endParaRPr lang="en-US" altLang="en-US"/>
          </a:p>
        </p:txBody>
      </p:sp>
    </p:spTree>
    <p:extLst>
      <p:ext uri="{BB962C8B-B14F-4D97-AF65-F5344CB8AC3E}">
        <p14:creationId xmlns:p14="http://schemas.microsoft.com/office/powerpoint/2010/main" val="153204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BE7C2F53-E01E-43F4-90FA-9719747CE436}" type="slidenum">
              <a:rPr lang="en-US"/>
              <a:pPr eaLnBrk="1" hangingPunct="1"/>
              <a:t>2</a:t>
            </a:fld>
            <a:endParaRPr lang="en-US"/>
          </a:p>
        </p:txBody>
      </p:sp>
      <p:sp>
        <p:nvSpPr>
          <p:cNvPr id="48131" name="Rectangle 2"/>
          <p:cNvSpPr>
            <a:spLocks noGrp="1" noRot="1" noChangeAspect="1" noChangeArrowheads="1" noTextEdit="1"/>
          </p:cNvSpPr>
          <p:nvPr>
            <p:ph type="sldImg"/>
          </p:nvPr>
        </p:nvSpPr>
        <p:spPr>
          <a:xfrm>
            <a:off x="738188" y="631825"/>
            <a:ext cx="5603875" cy="3152775"/>
          </a:xfrm>
          <a:ln/>
        </p:spPr>
      </p:sp>
      <p:sp>
        <p:nvSpPr>
          <p:cNvPr id="48132" name="Rectangle 3"/>
          <p:cNvSpPr>
            <a:spLocks noGrp="1" noChangeArrowheads="1"/>
          </p:cNvSpPr>
          <p:nvPr>
            <p:ph type="body" idx="1"/>
          </p:nvPr>
        </p:nvSpPr>
        <p:spPr>
          <a:xfrm>
            <a:off x="943610" y="3995778"/>
            <a:ext cx="5189855" cy="3785473"/>
          </a:xfrm>
          <a:noFill/>
        </p:spPr>
        <p:txBody>
          <a:bodyPr/>
          <a:lstStyle/>
          <a:p>
            <a:pPr eaLnBrk="1" hangingPunct="1"/>
            <a:endParaRPr lang="en-US"/>
          </a:p>
        </p:txBody>
      </p:sp>
    </p:spTree>
    <p:extLst>
      <p:ext uri="{BB962C8B-B14F-4D97-AF65-F5344CB8AC3E}">
        <p14:creationId xmlns:p14="http://schemas.microsoft.com/office/powerpoint/2010/main" val="842058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From the assessment information, the incident commander will develop an incident action plan that identifies staffing tasks and vendor needs.  It will lay the groundwork for the recovery and salvage efforts.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Following the structure of unified command, as shown</a:t>
            </a:r>
            <a:r>
              <a:rPr lang="en-US" sz="1200" kern="1200" baseline="0" dirty="0">
                <a:solidFill>
                  <a:schemeClr val="tx1"/>
                </a:solidFill>
                <a:effectLst/>
                <a:latin typeface="Arial" charset="0"/>
                <a:ea typeface="+mn-ea"/>
                <a:cs typeface="+mn-cs"/>
              </a:rPr>
              <a:t> here, the incident commander has a team of two: a preparation strike team and a water/damage assessment strike team</a:t>
            </a:r>
            <a:r>
              <a:rPr lang="en-US" sz="1200" kern="1200" dirty="0">
                <a:solidFill>
                  <a:schemeClr val="tx1"/>
                </a:solidFill>
                <a:effectLst/>
                <a:latin typeface="Arial" charset="0"/>
                <a:ea typeface="+mn-ea"/>
                <a:cs typeface="+mn-cs"/>
              </a:rPr>
              <a:t>.  The preparation</a:t>
            </a:r>
            <a:r>
              <a:rPr lang="en-US" sz="1200" kern="1200" baseline="0" dirty="0">
                <a:solidFill>
                  <a:schemeClr val="tx1"/>
                </a:solidFill>
                <a:effectLst/>
                <a:latin typeface="Arial" charset="0"/>
                <a:ea typeface="+mn-ea"/>
                <a:cs typeface="+mn-cs"/>
              </a:rPr>
              <a:t> team is tasked with removing electrical cables, restoring power, and gathering supplies.  The water/damage team is tasked with inspecting the building from basement up to verify there is no other damage.  A special instruction to the preparation team reminds them to not restore power until complete verification that no electrical cables or other hazards remain to be dealt with.  This special instruction shows the importance of a single commander who sees the big picture and ensures all teams know what their role is.</a:t>
            </a:r>
            <a:endParaRPr lang="en-US" sz="1200" kern="1200" dirty="0">
              <a:solidFill>
                <a:schemeClr val="tx1"/>
              </a:solidFill>
              <a:effectLst/>
              <a:latin typeface="Arial" charset="0"/>
              <a:ea typeface="+mn-ea"/>
              <a:cs typeface="+mn-cs"/>
            </a:endParaRPr>
          </a:p>
          <a:p>
            <a:endParaRPr lang="en-US" altLang="en-US" dirty="0"/>
          </a:p>
        </p:txBody>
      </p:sp>
      <p:sp>
        <p:nvSpPr>
          <p:cNvPr id="91140" name="Header Placeholder 3"/>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91141" name="Date Placeholder 4"/>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
        <p:nvSpPr>
          <p:cNvPr id="91142" name="Footer Placeholder 5"/>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91143" name="Slide Number Placeholder 6"/>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76331D8A-3806-439C-91B4-D66E3B425A87}" type="slidenum">
              <a:rPr lang="en-US" altLang="en-US" smtClean="0"/>
              <a:pPr eaLnBrk="1" hangingPunct="1"/>
              <a:t>22</a:t>
            </a:fld>
            <a:endParaRPr lang="en-US" altLang="en-US"/>
          </a:p>
        </p:txBody>
      </p:sp>
    </p:spTree>
    <p:extLst>
      <p:ext uri="{BB962C8B-B14F-4D97-AF65-F5344CB8AC3E}">
        <p14:creationId xmlns:p14="http://schemas.microsoft.com/office/powerpoint/2010/main" val="243207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often skipped section of a disaster plan is collection prioritizing it is often difficult to come to a consensus on collection salvage priorities.  These will not always be easy to set and should include input from all departments.  Salvage priorities are not those things that should be grabbed when the building is on fire but those things that you will take care of first when you get access to your building again.  Human safety is the most important element in disaster planning. </a:t>
            </a:r>
          </a:p>
          <a:p>
            <a:endParaRPr lang="en-US" dirty="0"/>
          </a:p>
          <a:p>
            <a:r>
              <a:rPr lang="en-US" dirty="0"/>
              <a:t>When determining salvage priorities, first ask yourself what the most important COLLECTIONS (not individual items, necessarily) are to save.  </a:t>
            </a:r>
          </a:p>
          <a:p>
            <a:r>
              <a:rPr lang="en-US" dirty="0"/>
              <a:t> </a:t>
            </a:r>
          </a:p>
          <a:p>
            <a:r>
              <a:rPr lang="en-US" dirty="0"/>
              <a:t>You also want to ask yourself what is replaceable.  If an item can easily be replaced, it should not be a priority unless there are specific provenance issues.  In many instances, it is less expensive to replace than salvage – especially for a public library or general circulating library collections. </a:t>
            </a:r>
          </a:p>
          <a:p>
            <a:endParaRPr lang="en-US" dirty="0"/>
          </a:p>
          <a:p>
            <a:r>
              <a:rPr lang="en-US" dirty="0"/>
              <a:t>Don’t forget to consider digital assets in the above categories! If you don’t have backups of some of your digital collections, include them in your priorities</a:t>
            </a:r>
            <a:r>
              <a:rPr lang="en-US" baseline="0" dirty="0"/>
              <a:t> or make a point to have good backups of all digital collections and systems.</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24</a:t>
            </a:fld>
            <a:endParaRPr lang="en-US"/>
          </a:p>
        </p:txBody>
      </p:sp>
    </p:spTree>
    <p:extLst>
      <p:ext uri="{BB962C8B-B14F-4D97-AF65-F5344CB8AC3E}">
        <p14:creationId xmlns:p14="http://schemas.microsoft.com/office/powerpoint/2010/main" val="142759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not only have a list of collections but also have some way to locate those collections within the institution.  It often helps to create a map with color-coding.  Some disasters will strew collections all over and having some relational guide to debris can be invaluable during salvage.</a:t>
            </a:r>
          </a:p>
          <a:p>
            <a:endParaRPr lang="en-US" dirty="0"/>
          </a:p>
          <a:p>
            <a:r>
              <a:rPr lang="en-US" dirty="0"/>
              <a:t>Maps can be detailed and laid out clearly or…</a:t>
            </a:r>
          </a:p>
          <a:p>
            <a:endParaRPr lang="en-US" dirty="0"/>
          </a:p>
          <a:p>
            <a:r>
              <a:rPr lang="en-US" dirty="0"/>
              <a:t>Be as simple as you want.</a:t>
            </a:r>
          </a:p>
          <a:p>
            <a:endParaRPr lang="en-US" dirty="0"/>
          </a:p>
          <a:p>
            <a:r>
              <a:rPr lang="en-US" dirty="0"/>
              <a:t>No matter what you do, be sure to make the maps as clear as you possibly can.</a:t>
            </a:r>
          </a:p>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25</a:t>
            </a:fld>
            <a:endParaRPr lang="en-US"/>
          </a:p>
        </p:txBody>
      </p:sp>
    </p:spTree>
    <p:extLst>
      <p:ext uri="{BB962C8B-B14F-4D97-AF65-F5344CB8AC3E}">
        <p14:creationId xmlns:p14="http://schemas.microsoft.com/office/powerpoint/2010/main" val="2104895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Undertaken</a:t>
            </a:r>
            <a:r>
              <a:rPr lang="en-US" baseline="0" dirty="0"/>
              <a:t> in a c</a:t>
            </a:r>
            <a:r>
              <a:rPr lang="en-US" dirty="0"/>
              <a:t>ontrolled low humidity environment – below</a:t>
            </a:r>
            <a:r>
              <a:rPr lang="en-US" baseline="0" dirty="0"/>
              <a:t> 20%RH – and with a temperature of 75-80 degrees F.</a:t>
            </a:r>
          </a:p>
          <a:p>
            <a:endParaRPr lang="en-US" baseline="0" dirty="0"/>
          </a:p>
          <a:p>
            <a:r>
              <a:rPr lang="en-US" baseline="0" dirty="0"/>
              <a:t>Temp in conjunction with air circulation speeds drying.</a:t>
            </a:r>
            <a:endParaRPr lang="en-US" dirty="0"/>
          </a:p>
        </p:txBody>
      </p:sp>
      <p:sp>
        <p:nvSpPr>
          <p:cNvPr id="4" name="Slide Number Placeholder 3"/>
          <p:cNvSpPr>
            <a:spLocks noGrp="1"/>
          </p:cNvSpPr>
          <p:nvPr>
            <p:ph type="sldNum" sz="quarter" idx="10"/>
          </p:nvPr>
        </p:nvSpPr>
        <p:spPr/>
        <p:txBody>
          <a:bodyPr/>
          <a:lstStyle/>
          <a:p>
            <a:pPr>
              <a:defRPr/>
            </a:pPr>
            <a:fld id="{493F0054-81D4-4B40-BBD8-92CF07376F68}" type="slidenum">
              <a:rPr lang="en-US" smtClean="0"/>
              <a:pPr>
                <a:defRPr/>
              </a:pPr>
              <a:t>27</a:t>
            </a:fld>
            <a:endParaRPr lang="en-US"/>
          </a:p>
        </p:txBody>
      </p:sp>
    </p:spTree>
    <p:extLst>
      <p:ext uri="{BB962C8B-B14F-4D97-AF65-F5344CB8AC3E}">
        <p14:creationId xmlns:p14="http://schemas.microsoft.com/office/powerpoint/2010/main" val="1846812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D78CBEF0-0D69-446F-877E-839315E7F5CA}" type="slidenum">
              <a:rPr lang="en-US"/>
              <a:pPr eaLnBrk="1" hangingPunct="1"/>
              <a:t>28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43610" y="3995778"/>
            <a:ext cx="5189855" cy="3785473"/>
          </a:xfrm>
          <a:noFill/>
        </p:spPr>
        <p:txBody>
          <a:bodyPr/>
          <a:lstStyle/>
          <a:p>
            <a:pPr marL="274320" fontAlgn="auto">
              <a:spcAft>
                <a:spcPts val="0"/>
              </a:spcAft>
              <a:defRPr/>
            </a:pPr>
            <a:r>
              <a:rPr lang="en-US" sz="1200" dirty="0"/>
              <a:t>This is the preferred method for photographic prints, paintings, and many other objects</a:t>
            </a:r>
            <a:r>
              <a:rPr lang="en-US" sz="1200" baseline="0" dirty="0"/>
              <a:t> we will discuss in a bit.</a:t>
            </a:r>
          </a:p>
          <a:p>
            <a:pPr marL="274320" fontAlgn="auto">
              <a:spcAft>
                <a:spcPts val="0"/>
              </a:spcAft>
              <a:defRPr/>
            </a:pPr>
            <a:endParaRPr lang="en-US" sz="1200" baseline="0" dirty="0"/>
          </a:p>
          <a:p>
            <a:pPr marL="274320" marR="0" indent="0" algn="l" defTabSz="914400" rtl="0" eaLnBrk="0" fontAlgn="auto" latinLnBrk="0" hangingPunct="0">
              <a:lnSpc>
                <a:spcPct val="100000"/>
              </a:lnSpc>
              <a:spcBef>
                <a:spcPct val="30000"/>
              </a:spcBef>
              <a:spcAft>
                <a:spcPts val="0"/>
              </a:spcAft>
              <a:buClrTx/>
              <a:buSzTx/>
              <a:buFontTx/>
              <a:buNone/>
              <a:tabLst/>
              <a:defRPr/>
            </a:pPr>
            <a:r>
              <a:rPr lang="en-US" sz="1200" baseline="0" dirty="0"/>
              <a:t>The process is labor intensive, hence the need for staff, hours, and space.</a:t>
            </a:r>
            <a:endParaRPr lang="en-US" sz="1200" dirty="0"/>
          </a:p>
          <a:p>
            <a:pPr marL="274320" fontAlgn="auto">
              <a:spcAft>
                <a:spcPts val="0"/>
              </a:spcAft>
              <a:defRPr/>
            </a:pPr>
            <a:endParaRPr lang="en-US" sz="1200" dirty="0"/>
          </a:p>
        </p:txBody>
      </p:sp>
    </p:spTree>
    <p:extLst>
      <p:ext uri="{BB962C8B-B14F-4D97-AF65-F5344CB8AC3E}">
        <p14:creationId xmlns:p14="http://schemas.microsoft.com/office/powerpoint/2010/main" val="303878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342ED481-2E15-4D46-863F-7D409C8C21F1}" type="slidenum">
              <a:rPr lang="en-US"/>
              <a:pPr eaLnBrk="1" hangingPunct="1"/>
              <a:t>29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43610" y="3995778"/>
            <a:ext cx="5189855" cy="3785473"/>
          </a:xfrm>
          <a:noFill/>
        </p:spPr>
        <p:txBody>
          <a:bodyPr/>
          <a:lstStyle/>
          <a:p>
            <a:pPr marL="279521" defTabSz="931735" fontAlgn="auto">
              <a:lnSpc>
                <a:spcPct val="90000"/>
              </a:lnSpc>
              <a:spcAft>
                <a:spcPts val="0"/>
              </a:spcAft>
              <a:defRPr/>
            </a:pPr>
            <a:r>
              <a:rPr lang="en-US" dirty="0"/>
              <a:t>You can dry things by</a:t>
            </a:r>
            <a:r>
              <a:rPr lang="en-US" baseline="0" dirty="0"/>
              <a:t> simply freezing (think freezer burned chicken breasts) but it takes a long time and only really works for items that are wet around the edges or are moldy.</a:t>
            </a:r>
            <a:endParaRPr lang="en-US" dirty="0"/>
          </a:p>
        </p:txBody>
      </p:sp>
    </p:spTree>
    <p:extLst>
      <p:ext uri="{BB962C8B-B14F-4D97-AF65-F5344CB8AC3E}">
        <p14:creationId xmlns:p14="http://schemas.microsoft.com/office/powerpoint/2010/main" val="355570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43A83037-BDEF-4B21-A617-8B7028BF9D5E}" type="slidenum">
              <a:rPr lang="en-US"/>
              <a:pPr eaLnBrk="1" hangingPunct="1"/>
              <a:t>30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43610" y="3995778"/>
            <a:ext cx="5189855" cy="3785473"/>
          </a:xfrm>
          <a:noFill/>
        </p:spPr>
        <p:txBody>
          <a:bodyPr/>
          <a:lstStyle/>
          <a:p>
            <a:pPr eaLnBrk="1" hangingPunct="1"/>
            <a:r>
              <a:rPr lang="en-US" dirty="0"/>
              <a:t>Best for library and archival materials.</a:t>
            </a:r>
          </a:p>
        </p:txBody>
      </p:sp>
    </p:spTree>
    <p:extLst>
      <p:ext uri="{BB962C8B-B14F-4D97-AF65-F5344CB8AC3E}">
        <p14:creationId xmlns:p14="http://schemas.microsoft.com/office/powerpoint/2010/main" val="1052038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salvage techniques</a:t>
            </a:r>
            <a:r>
              <a:rPr lang="en-US" baseline="0" dirty="0"/>
              <a:t> are for small disasters that you have the staff, time, space, and expertise to handle on your own. Refer to the  “Salvage at a Glance” handout and the salvage wheel for quick reference during a disaster.</a:t>
            </a:r>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34</a:t>
            </a:fld>
            <a:endParaRPr lang="en-US"/>
          </a:p>
        </p:txBody>
      </p:sp>
    </p:spTree>
    <p:extLst>
      <p:ext uri="{BB962C8B-B14F-4D97-AF65-F5344CB8AC3E}">
        <p14:creationId xmlns:p14="http://schemas.microsoft.com/office/powerpoint/2010/main" val="160355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D9D993F8-F598-484D-9BBD-B619C4E610FB}" type="slidenum">
              <a:rPr lang="en-US"/>
              <a:pPr eaLnBrk="1" hangingPunct="1"/>
              <a:t>36</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43610" y="3995778"/>
            <a:ext cx="5189855" cy="3785473"/>
          </a:xfrm>
          <a:noFill/>
        </p:spPr>
        <p:txBody>
          <a:bodyPr lIns="91421" tIns="45711" rIns="91421" bIns="45711"/>
          <a:lstStyle/>
          <a:p>
            <a:pPr eaLnBrk="1" hangingPunct="1"/>
            <a:endParaRPr lang="en-US"/>
          </a:p>
        </p:txBody>
      </p:sp>
    </p:spTree>
    <p:extLst>
      <p:ext uri="{BB962C8B-B14F-4D97-AF65-F5344CB8AC3E}">
        <p14:creationId xmlns:p14="http://schemas.microsoft.com/office/powerpoint/2010/main" val="114616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E8F45864-AC22-4CFC-8513-B2D22B51AF78}" type="slidenum">
              <a:rPr lang="en-US"/>
              <a:pPr eaLnBrk="1" hangingPunct="1"/>
              <a:t>37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43610" y="3995778"/>
            <a:ext cx="5189855" cy="3785473"/>
          </a:xfrm>
          <a:noFill/>
        </p:spPr>
        <p:txBody>
          <a:bodyPr lIns="91431" tIns="45715" rIns="91431" bIns="45715"/>
          <a:lstStyle/>
          <a:p>
            <a:pPr eaLnBrk="1" hangingPunct="1"/>
            <a:endParaRPr lang="en-US"/>
          </a:p>
        </p:txBody>
      </p:sp>
    </p:spTree>
    <p:extLst>
      <p:ext uri="{BB962C8B-B14F-4D97-AF65-F5344CB8AC3E}">
        <p14:creationId xmlns:p14="http://schemas.microsoft.com/office/powerpoint/2010/main" val="100116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you put in parts A and B of your plan from part</a:t>
            </a:r>
            <a:r>
              <a:rPr lang="en-US" baseline="0" dirty="0"/>
              <a:t> 1 assignment should be more than just a phone number or email – start building relationships now as the stronger the relationship at the time of a disaster, the better the response by all parties.</a:t>
            </a:r>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4</a:t>
            </a:fld>
            <a:endParaRPr lang="en-US"/>
          </a:p>
        </p:txBody>
      </p:sp>
    </p:spTree>
    <p:extLst>
      <p:ext uri="{BB962C8B-B14F-4D97-AF65-F5344CB8AC3E}">
        <p14:creationId xmlns:p14="http://schemas.microsoft.com/office/powerpoint/2010/main" val="3431747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38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2667398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salvage techniques</a:t>
            </a:r>
            <a:r>
              <a:rPr lang="en-US" baseline="0" dirty="0"/>
              <a:t> are for small disasters that you have the staff, time, space, and expertise to handle on your own. Refer to the  “Salvage at a Glance” handout and the salvage wheel for quick reference during a disaster.</a:t>
            </a:r>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39</a:t>
            </a:fld>
            <a:endParaRPr lang="en-US"/>
          </a:p>
        </p:txBody>
      </p:sp>
    </p:spTree>
    <p:extLst>
      <p:ext uri="{BB962C8B-B14F-4D97-AF65-F5344CB8AC3E}">
        <p14:creationId xmlns:p14="http://schemas.microsoft.com/office/powerpoint/2010/main" val="2761608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Paintings and their frames are readily damaged by water, caustic agents, extremes in t &amp;RH insect infestation and impact.</a:t>
            </a:r>
          </a:p>
          <a:p>
            <a:endParaRPr lang="en-US" altLang="en-US"/>
          </a:p>
          <a:p>
            <a:r>
              <a:rPr lang="en-US" altLang="en-US"/>
              <a:t>Wooden frames and paintings on wooden panel supports are especially reactive, but paintings on canvas are very easily damaged as well.</a:t>
            </a:r>
          </a:p>
          <a:p>
            <a:endParaRPr lang="en-US" altLang="en-US"/>
          </a:p>
          <a:p>
            <a:r>
              <a:rPr lang="en-US" altLang="en-US"/>
              <a:t>When wet  or when subjected to drastic changes in T,  the support layers can expand or shrink causing paint and  gilding to flake, tent and separate from underlying layers</a:t>
            </a:r>
          </a:p>
          <a:p>
            <a:endParaRPr lang="en-US" altLang="en-US"/>
          </a:p>
          <a:p>
            <a:r>
              <a:rPr lang="en-US" altLang="en-US"/>
              <a:t>Because canvases are under tension tears,  punctures and holes are fairly common.</a:t>
            </a:r>
          </a:p>
          <a:p>
            <a:endParaRPr lang="en-US" altLang="en-US"/>
          </a:p>
          <a:p>
            <a:r>
              <a:rPr lang="en-US" altLang="en-US"/>
              <a:t> exposure to high R or water causes varnish to bloom or have whitish appearance.   They also are easily scuffed,  </a:t>
            </a:r>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F9BE25BD-51C9-4420-A02C-E957C30370BF}" type="slidenum">
              <a:rPr lang="en-US" smtClean="0"/>
              <a:pPr>
                <a:defRPr/>
              </a:pPr>
              <a:t>40</a:t>
            </a:fld>
            <a:endParaRPr lang="en-US"/>
          </a:p>
        </p:txBody>
      </p:sp>
    </p:spTree>
    <p:extLst>
      <p:ext uri="{BB962C8B-B14F-4D97-AF65-F5344CB8AC3E}">
        <p14:creationId xmlns:p14="http://schemas.microsoft.com/office/powerpoint/2010/main" val="3620099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are the supplies you will need when getting ready from triage and salvage.</a:t>
            </a:r>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F9F81353-380D-480D-B837-7DDCD19DCABB}" type="slidenum">
              <a:rPr lang="en-US" smtClean="0"/>
              <a:pPr>
                <a:defRPr/>
              </a:pPr>
              <a:t>41</a:t>
            </a:fld>
            <a:endParaRPr lang="en-US"/>
          </a:p>
        </p:txBody>
      </p:sp>
    </p:spTree>
    <p:extLst>
      <p:ext uri="{BB962C8B-B14F-4D97-AF65-F5344CB8AC3E}">
        <p14:creationId xmlns:p14="http://schemas.microsoft.com/office/powerpoint/2010/main" val="2566141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dirty="0"/>
              <a:t>Use</a:t>
            </a:r>
            <a:r>
              <a:rPr lang="en-US" altLang="en-US" baseline="0" dirty="0"/>
              <a:t> </a:t>
            </a:r>
            <a:r>
              <a:rPr lang="en-US" sz="2800" dirty="0"/>
              <a:t>common sense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280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a:t>Triage by p</a:t>
            </a:r>
            <a:r>
              <a:rPr lang="en-US" sz="2600" dirty="0"/>
              <a:t>riority and Wet/Damp/Dry</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2800" dirty="0"/>
          </a:p>
          <a:p>
            <a:r>
              <a:rPr lang="en-US" altLang="en-US" dirty="0"/>
              <a:t>Be aware  dirt and grime can disfigure and scar the surface  (see upper </a:t>
            </a:r>
            <a:r>
              <a:rPr lang="en-US" altLang="en-US" dirty="0" err="1"/>
              <a:t>ct</a:t>
            </a:r>
            <a:r>
              <a:rPr lang="en-US" altLang="en-US" dirty="0"/>
              <a:t> wall mural)</a:t>
            </a:r>
          </a:p>
          <a:p>
            <a:endParaRPr lang="en-US" altLang="en-US" dirty="0"/>
          </a:p>
          <a:p>
            <a:r>
              <a:rPr lang="en-US" altLang="en-US" dirty="0"/>
              <a:t>Sometimes glazes are water soluble.</a:t>
            </a:r>
          </a:p>
          <a:p>
            <a:endParaRPr lang="en-US" altLang="en-US" dirty="0"/>
          </a:p>
          <a:p>
            <a:r>
              <a:rPr lang="en-US" altLang="en-US" dirty="0"/>
              <a:t>And of course mold is a common problem with exposure to hi RH and warmth.</a:t>
            </a:r>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61882CC5-2335-479A-B945-CB608D5082E4}" type="slidenum">
              <a:rPr lang="en-US" smtClean="0"/>
              <a:pPr>
                <a:defRPr/>
              </a:pPr>
              <a:t>42</a:t>
            </a:fld>
            <a:endParaRPr lang="en-US"/>
          </a:p>
        </p:txBody>
      </p:sp>
    </p:spTree>
    <p:extLst>
      <p:ext uri="{BB962C8B-B14F-4D97-AF65-F5344CB8AC3E}">
        <p14:creationId xmlns:p14="http://schemas.microsoft.com/office/powerpoint/2010/main" val="1636101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43</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2611572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Textiles are high susceptible to mold.</a:t>
            </a:r>
          </a:p>
          <a:p>
            <a:endParaRPr lang="en-US" altLang="en-US" dirty="0"/>
          </a:p>
          <a:p>
            <a:r>
              <a:rPr lang="en-US" altLang="en-US" dirty="0"/>
              <a:t>Soot or soil can easily  collect on textile surface and be very difficult to remove.</a:t>
            </a:r>
          </a:p>
          <a:p>
            <a:endParaRPr lang="en-US" altLang="en-US" dirty="0"/>
          </a:p>
          <a:p>
            <a:r>
              <a:rPr lang="en-US" altLang="en-US" dirty="0"/>
              <a:t>Wet textiles especially old ones are vulnerable to multiple </a:t>
            </a:r>
            <a:r>
              <a:rPr lang="en-US" altLang="en-US" b="1" dirty="0"/>
              <a:t>kinds of structural damage</a:t>
            </a:r>
          </a:p>
          <a:p>
            <a:r>
              <a:rPr lang="en-US" altLang="en-US" dirty="0"/>
              <a:t>Such as </a:t>
            </a:r>
            <a:r>
              <a:rPr lang="en-US" altLang="en-US" b="1" dirty="0"/>
              <a:t>severe weakening , Distortion </a:t>
            </a:r>
            <a:r>
              <a:rPr lang="en-US" altLang="en-US" dirty="0"/>
              <a:t>from their components or their mounts </a:t>
            </a:r>
            <a:r>
              <a:rPr lang="en-US" altLang="en-US" b="1" dirty="0"/>
              <a:t>shrinking</a:t>
            </a:r>
            <a:r>
              <a:rPr lang="en-US" altLang="en-US" dirty="0"/>
              <a:t> or expanding. Black or dark brown fabrics are usually more fragile than other colors.</a:t>
            </a:r>
          </a:p>
          <a:p>
            <a:endParaRPr lang="en-US" altLang="en-US" dirty="0"/>
          </a:p>
          <a:p>
            <a:r>
              <a:rPr lang="en-US" altLang="en-US" b="1" dirty="0"/>
              <a:t>Some are Partly </a:t>
            </a:r>
            <a:r>
              <a:rPr lang="en-US" altLang="en-US" b="1" dirty="0" err="1"/>
              <a:t>soluble</a:t>
            </a:r>
            <a:r>
              <a:rPr lang="en-US" altLang="en-US" dirty="0" err="1"/>
              <a:t>..especially</a:t>
            </a:r>
            <a:r>
              <a:rPr lang="en-US" altLang="en-US" dirty="0"/>
              <a:t>  archaeological or  severely degraded fabrics</a:t>
            </a:r>
          </a:p>
          <a:p>
            <a:endParaRPr lang="en-US" altLang="en-US" dirty="0"/>
          </a:p>
          <a:p>
            <a:r>
              <a:rPr lang="en-US" altLang="en-US" dirty="0"/>
              <a:t>Wet textiles, especially old one, are vulnerable to </a:t>
            </a:r>
            <a:r>
              <a:rPr lang="en-US" altLang="en-US" b="1" dirty="0"/>
              <a:t>cosmetic damage </a:t>
            </a:r>
            <a:r>
              <a:rPr lang="en-US" altLang="en-US" dirty="0"/>
              <a:t>from water including changes </a:t>
            </a:r>
            <a:r>
              <a:rPr lang="en-US" altLang="en-US" b="1" dirty="0"/>
              <a:t>in color, finish, size or feel</a:t>
            </a:r>
          </a:p>
          <a:p>
            <a:r>
              <a:rPr lang="en-US" altLang="en-US" b="1" dirty="0"/>
              <a:t>Transfer of color </a:t>
            </a:r>
            <a:r>
              <a:rPr lang="en-US" altLang="en-US" dirty="0"/>
              <a:t>within or among textiles</a:t>
            </a:r>
          </a:p>
          <a:p>
            <a:r>
              <a:rPr lang="en-US" altLang="en-US" b="1" dirty="0"/>
              <a:t>Staining from packing materials</a:t>
            </a:r>
          </a:p>
          <a:p>
            <a:endParaRPr lang="en-US" altLang="en-US" dirty="0"/>
          </a:p>
          <a:p>
            <a:endParaRPr lang="en-US" altLang="en-US" dirty="0"/>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F641E84D-ADC1-48F0-A5F2-CF6D4362FBF9}" type="slidenum">
              <a:rPr lang="en-US" smtClean="0"/>
              <a:pPr>
                <a:defRPr/>
              </a:pPr>
              <a:t>44</a:t>
            </a:fld>
            <a:endParaRPr lang="en-US"/>
          </a:p>
        </p:txBody>
      </p:sp>
    </p:spTree>
    <p:extLst>
      <p:ext uri="{BB962C8B-B14F-4D97-AF65-F5344CB8AC3E}">
        <p14:creationId xmlns:p14="http://schemas.microsoft.com/office/powerpoint/2010/main" val="387208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Besides the recording tools and PPE, polyester webbing is needed for supporting wet materials. Blotting materials such as clean towels, diapers, sheets, cheese cloth or unprinted newsprint are useful</a:t>
            </a:r>
          </a:p>
          <a:p>
            <a:r>
              <a:rPr lang="en-US" altLang="en-US"/>
              <a:t>Waxed paper or polyethylene to separate textiles that are to be frozen, plastic bags fro freezing or isolating mold textiles is a useful supply.</a:t>
            </a:r>
          </a:p>
          <a:p>
            <a:r>
              <a:rPr lang="en-US" altLang="en-US"/>
              <a:t>Polyethylene sheeting to cover surfaces</a:t>
            </a:r>
          </a:p>
          <a:p>
            <a:endParaRPr lang="en-US" altLang="en-US"/>
          </a:p>
          <a:p>
            <a:r>
              <a:rPr lang="en-US" altLang="en-US"/>
              <a:t>A clean, secure space with clean work surfaces, good air circulation and a RH of less than 60%</a:t>
            </a:r>
          </a:p>
          <a:p>
            <a:r>
              <a:rPr lang="en-US" altLang="en-US"/>
              <a:t>Fans &amp; dehumidifiers</a:t>
            </a:r>
          </a:p>
          <a:p>
            <a:r>
              <a:rPr lang="en-US" altLang="en-US"/>
              <a:t>Absorbent materials such as sheeting ,cheesecloth, or blank newsprint for blotting</a:t>
            </a:r>
          </a:p>
          <a:p>
            <a:r>
              <a:rPr lang="en-US" altLang="en-US"/>
              <a:t>Nonwoven polyester or nylon net for helping garments keep their shape while drying</a:t>
            </a:r>
          </a:p>
          <a:p>
            <a:endParaRPr lang="en-US" altLang="en-US"/>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8E949140-A1CF-4DAE-9392-F937D01C2234}" type="slidenum">
              <a:rPr lang="en-US" smtClean="0"/>
              <a:pPr>
                <a:defRPr/>
              </a:pPr>
              <a:t>45</a:t>
            </a:fld>
            <a:endParaRPr lang="en-US"/>
          </a:p>
        </p:txBody>
      </p:sp>
    </p:spTree>
    <p:extLst>
      <p:ext uri="{BB962C8B-B14F-4D97-AF65-F5344CB8AC3E}">
        <p14:creationId xmlns:p14="http://schemas.microsoft.com/office/powerpoint/2010/main" val="3463267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Wet textiles can be heavy and extremely fragile</a:t>
            </a:r>
            <a:r>
              <a:rPr lang="en-US" altLang="en-US" dirty="0"/>
              <a:t>. Handle them as little as possible.  Lifting and manipulating must be done with great care and attention so they don’t rip</a:t>
            </a:r>
          </a:p>
          <a:p>
            <a:r>
              <a:rPr lang="en-US" altLang="en-US" dirty="0"/>
              <a:t>When moving wet textiles </a:t>
            </a:r>
            <a:r>
              <a:rPr lang="en-US" altLang="en-US" b="1" dirty="0"/>
              <a:t>use a support </a:t>
            </a:r>
            <a:r>
              <a:rPr lang="en-US" altLang="en-US" dirty="0"/>
              <a:t>such as such as sheets of polyester webbing (pet screening) fiberglass screening or boards or shelves covered with clean polyethylene.</a:t>
            </a:r>
          </a:p>
          <a:p>
            <a:r>
              <a:rPr lang="en-US" altLang="en-US" dirty="0"/>
              <a:t>Textiles that are </a:t>
            </a:r>
            <a:r>
              <a:rPr lang="en-US" altLang="en-US" b="1" dirty="0"/>
              <a:t>rolled</a:t>
            </a:r>
            <a:r>
              <a:rPr lang="en-US" altLang="en-US" dirty="0"/>
              <a:t> on tubes, like rugs, may be very heavy when water logged.  Use a support such as a </a:t>
            </a:r>
            <a:r>
              <a:rPr lang="en-US" altLang="en-US" b="1" dirty="0"/>
              <a:t>pipe inserted inside the tube </a:t>
            </a:r>
            <a:r>
              <a:rPr lang="en-US" altLang="en-US" dirty="0"/>
              <a:t>for moving them.</a:t>
            </a:r>
          </a:p>
          <a:p>
            <a:r>
              <a:rPr lang="en-US" altLang="en-US" dirty="0"/>
              <a:t>Assess partially wet textiles to determine whether they should be rinsed (and made completely wet) and then frozen or dried, or dried as they are.  </a:t>
            </a:r>
            <a:r>
              <a:rPr lang="en-US" altLang="en-US" b="1" dirty="0"/>
              <a:t>Rinsing is indicated only if time permits and you think you can remove soil or staining without causing damage or color loss.  Support the textile on plastic screening and rinse in a container of cool clean water.</a:t>
            </a:r>
          </a:p>
          <a:p>
            <a:endParaRPr lang="en-US" altLang="en-US" dirty="0"/>
          </a:p>
          <a:p>
            <a:r>
              <a:rPr lang="en-US" altLang="en-US" dirty="0"/>
              <a:t>Be sure to move moldy and or contaminated materials to an isolated areas ideally one with RH of 40-50%.  Wear PPE and be careful not to spread mold out of the area.</a:t>
            </a:r>
          </a:p>
          <a:p>
            <a:endParaRPr lang="en-US" altLang="en-US" dirty="0"/>
          </a:p>
          <a:p>
            <a:r>
              <a:rPr lang="en-US" altLang="en-US" dirty="0"/>
              <a:t>Fragile before sturdy</a:t>
            </a:r>
          </a:p>
          <a:p>
            <a:r>
              <a:rPr lang="en-US" altLang="en-US" dirty="0"/>
              <a:t>Separate wet, damp &amp; partially wet</a:t>
            </a:r>
          </a:p>
          <a:p>
            <a:endParaRPr lang="en-US" altLang="en-US" dirty="0"/>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A5FFDD46-57B4-4901-BA01-30368C4F63F7}" type="slidenum">
              <a:rPr lang="en-US" smtClean="0"/>
              <a:pPr>
                <a:defRPr/>
              </a:pPr>
              <a:t>46</a:t>
            </a:fld>
            <a:endParaRPr lang="en-US"/>
          </a:p>
        </p:txBody>
      </p:sp>
    </p:spTree>
    <p:extLst>
      <p:ext uri="{BB962C8B-B14F-4D97-AF65-F5344CB8AC3E}">
        <p14:creationId xmlns:p14="http://schemas.microsoft.com/office/powerpoint/2010/main" val="871014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47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388807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D92D2B0A-BEA3-48F4-8CE5-D1611A339F48}" type="slidenum">
              <a:rPr lang="en-US" altLang="en-US" smtClean="0"/>
              <a:pPr eaLnBrk="1" hangingPunct="1"/>
              <a:t>6</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Good decisions are never made in a panic.  Stop, think, decide, and be able to change course when you need to.  Rigidly adhering to perceived ideals will do more harm than good but be sure to take a stand when necessary.</a:t>
            </a:r>
          </a:p>
          <a:p>
            <a:r>
              <a:rPr lang="en-US" sz="1200" kern="1200" dirty="0">
                <a:solidFill>
                  <a:schemeClr val="tx1"/>
                </a:solidFill>
                <a:effectLst/>
                <a:latin typeface="Arial"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Arial" charset="0"/>
                <a:ea typeface="+mn-ea"/>
                <a:cs typeface="+mn-cs"/>
                <a:hlinkClick r:id="rId3"/>
              </a:rPr>
              <a:t>Strategic Priorities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Personal  Safety</a:t>
            </a:r>
          </a:p>
          <a:p>
            <a:r>
              <a:rPr lang="en-US" sz="1200" kern="1200" dirty="0">
                <a:solidFill>
                  <a:schemeClr val="tx1"/>
                </a:solidFill>
                <a:effectLst/>
                <a:latin typeface="Arial" charset="0"/>
                <a:ea typeface="+mn-ea"/>
                <a:cs typeface="+mn-cs"/>
              </a:rPr>
              <a:t>Property Stabilization</a:t>
            </a:r>
          </a:p>
          <a:p>
            <a:r>
              <a:rPr lang="en-US" sz="1200" kern="1200" dirty="0">
                <a:solidFill>
                  <a:schemeClr val="tx1"/>
                </a:solidFill>
                <a:effectLst/>
                <a:latin typeface="Arial" charset="0"/>
                <a:ea typeface="+mn-ea"/>
                <a:cs typeface="+mn-cs"/>
              </a:rPr>
              <a:t>Collection Salvage</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Only after staff is evacuated and accounted for do you move to the next phase where you look at the problems to be addressed in order to stabilize the situation or keep it from cascading into a more complex or dangerous one.  Only after life safety and site stabilization actions have been completed do you transition into the property phase where the collections take priority.  Never forget these three S’s.</a:t>
            </a:r>
          </a:p>
          <a:p>
            <a:pPr eaLnBrk="1" hangingPunct="1">
              <a:spcBef>
                <a:spcPct val="0"/>
              </a:spcBef>
            </a:pPr>
            <a:endParaRPr lang="en-US" altLang="en-US" dirty="0"/>
          </a:p>
          <a:p>
            <a:pPr eaLnBrk="1" hangingPunct="1">
              <a:spcBef>
                <a:spcPct val="0"/>
              </a:spcBef>
            </a:pPr>
            <a:endParaRPr lang="en-US" altLang="en-US" dirty="0"/>
          </a:p>
        </p:txBody>
      </p:sp>
      <p:sp>
        <p:nvSpPr>
          <p:cNvPr id="70661" name="Footer Placeholder 4"/>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70662" name="Header Placeholder 5"/>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70663" name="Date Placeholder 6"/>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Tree>
    <p:extLst>
      <p:ext uri="{BB962C8B-B14F-4D97-AF65-F5344CB8AC3E}">
        <p14:creationId xmlns:p14="http://schemas.microsoft.com/office/powerpoint/2010/main" val="4249781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pieces</a:t>
            </a:r>
          </a:p>
          <a:p>
            <a:r>
              <a:rPr lang="en-US" dirty="0"/>
              <a:t>Veneers before solid woods</a:t>
            </a:r>
          </a:p>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50</a:t>
            </a:fld>
            <a:endParaRPr lang="en-US"/>
          </a:p>
        </p:txBody>
      </p:sp>
    </p:spTree>
    <p:extLst>
      <p:ext uri="{BB962C8B-B14F-4D97-AF65-F5344CB8AC3E}">
        <p14:creationId xmlns:p14="http://schemas.microsoft.com/office/powerpoint/2010/main" val="3473223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51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583527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52</a:t>
            </a:fld>
            <a:endParaRPr lang="en-US"/>
          </a:p>
        </p:txBody>
      </p:sp>
    </p:spTree>
    <p:extLst>
      <p:ext uri="{BB962C8B-B14F-4D97-AF65-F5344CB8AC3E}">
        <p14:creationId xmlns:p14="http://schemas.microsoft.com/office/powerpoint/2010/main" val="1850890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55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49100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Metals too may seem impervious, but in reality are affected by the acidic and grimy deposits that will exacerbate any corrosion that exists.</a:t>
            </a:r>
          </a:p>
          <a:p>
            <a:endParaRPr lang="en-US" altLang="en-US" dirty="0"/>
          </a:p>
          <a:p>
            <a:r>
              <a:rPr lang="en-US" altLang="en-US" dirty="0"/>
              <a:t>Many metals have composite parts.  They can be painted (above) or have different attachments (bone in the silver pot or the remnants of fabrics as in the anchor)</a:t>
            </a:r>
          </a:p>
        </p:txBody>
      </p:sp>
      <p:sp>
        <p:nvSpPr>
          <p:cNvPr id="4" name="Header Placeholder 3"/>
          <p:cNvSpPr>
            <a:spLocks noGrp="1"/>
          </p:cNvSpPr>
          <p:nvPr>
            <p:ph type="hdr" sz="quarter"/>
          </p:nvPr>
        </p:nvSpPr>
        <p:spPr/>
        <p:txBody>
          <a:bodyPr/>
          <a:lstStyle/>
          <a:p>
            <a:pPr>
              <a:defRPr/>
            </a:pPr>
            <a:r>
              <a:rPr lang="en-US"/>
              <a:t>Wet Salvage Workshop</a:t>
            </a:r>
          </a:p>
        </p:txBody>
      </p:sp>
      <p:sp>
        <p:nvSpPr>
          <p:cNvPr id="5" name="Date Placeholder 4"/>
          <p:cNvSpPr>
            <a:spLocks noGrp="1"/>
          </p:cNvSpPr>
          <p:nvPr>
            <p:ph type="dt" sz="quarter" idx="1"/>
          </p:nvPr>
        </p:nvSpPr>
        <p:spPr/>
        <p:txBody>
          <a:bodyPr/>
          <a:lstStyle/>
          <a:p>
            <a:pPr>
              <a:defRPr/>
            </a:pPr>
            <a:r>
              <a:rPr lang="en-US"/>
              <a:t>Nov 2010</a:t>
            </a:r>
          </a:p>
        </p:txBody>
      </p:sp>
      <p:sp>
        <p:nvSpPr>
          <p:cNvPr id="6" name="Footer Placeholder 5"/>
          <p:cNvSpPr>
            <a:spLocks noGrp="1"/>
          </p:cNvSpPr>
          <p:nvPr>
            <p:ph type="ftr" sz="quarter" idx="4"/>
          </p:nvPr>
        </p:nvSpPr>
        <p:spPr/>
        <p:txBody>
          <a:bodyPr/>
          <a:lstStyle/>
          <a:p>
            <a:pPr>
              <a:defRPr/>
            </a:pPr>
            <a:r>
              <a:rPr lang="en-US"/>
              <a:t>RI Protecting the Past Response Workshop</a:t>
            </a:r>
          </a:p>
        </p:txBody>
      </p:sp>
      <p:sp>
        <p:nvSpPr>
          <p:cNvPr id="7" name="Slide Number Placeholder 6"/>
          <p:cNvSpPr>
            <a:spLocks noGrp="1"/>
          </p:cNvSpPr>
          <p:nvPr>
            <p:ph type="sldNum" sz="quarter" idx="5"/>
          </p:nvPr>
        </p:nvSpPr>
        <p:spPr/>
        <p:txBody>
          <a:bodyPr/>
          <a:lstStyle/>
          <a:p>
            <a:pPr>
              <a:defRPr/>
            </a:pPr>
            <a:fld id="{621A77B9-93C9-46E0-8C77-DAD3B67870FF}" type="slidenum">
              <a:rPr lang="en-US" smtClean="0"/>
              <a:pPr>
                <a:defRPr/>
              </a:pPr>
              <a:t>57</a:t>
            </a:fld>
            <a:endParaRPr lang="en-US"/>
          </a:p>
        </p:txBody>
      </p:sp>
    </p:spTree>
    <p:extLst>
      <p:ext uri="{BB962C8B-B14F-4D97-AF65-F5344CB8AC3E}">
        <p14:creationId xmlns:p14="http://schemas.microsoft.com/office/powerpoint/2010/main" val="713435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35" indent="-291167" eaLnBrk="0" hangingPunct="0">
              <a:defRPr>
                <a:solidFill>
                  <a:schemeClr val="tx1"/>
                </a:solidFill>
                <a:latin typeface="Arial" charset="0"/>
              </a:defRPr>
            </a:lvl2pPr>
            <a:lvl3pPr marL="1164670" indent="-232934" eaLnBrk="0" hangingPunct="0">
              <a:defRPr>
                <a:solidFill>
                  <a:schemeClr val="tx1"/>
                </a:solidFill>
                <a:latin typeface="Arial" charset="0"/>
              </a:defRPr>
            </a:lvl3pPr>
            <a:lvl4pPr marL="1630537" indent="-232934" eaLnBrk="0" hangingPunct="0">
              <a:defRPr>
                <a:solidFill>
                  <a:schemeClr val="tx1"/>
                </a:solidFill>
                <a:latin typeface="Arial" charset="0"/>
              </a:defRPr>
            </a:lvl4pPr>
            <a:lvl5pPr marL="2096405" indent="-232934" eaLnBrk="0" hangingPunct="0">
              <a:defRPr>
                <a:solidFill>
                  <a:schemeClr val="tx1"/>
                </a:solidFill>
                <a:latin typeface="Arial" charset="0"/>
              </a:defRPr>
            </a:lvl5pPr>
            <a:lvl6pPr marL="2562272" indent="-232934" eaLnBrk="0" fontAlgn="base" hangingPunct="0">
              <a:spcBef>
                <a:spcPct val="0"/>
              </a:spcBef>
              <a:spcAft>
                <a:spcPct val="0"/>
              </a:spcAft>
              <a:defRPr>
                <a:solidFill>
                  <a:schemeClr val="tx1"/>
                </a:solidFill>
                <a:latin typeface="Arial" charset="0"/>
              </a:defRPr>
            </a:lvl6pPr>
            <a:lvl7pPr marL="3028141" indent="-232934" eaLnBrk="0" fontAlgn="base" hangingPunct="0">
              <a:spcBef>
                <a:spcPct val="0"/>
              </a:spcBef>
              <a:spcAft>
                <a:spcPct val="0"/>
              </a:spcAft>
              <a:defRPr>
                <a:solidFill>
                  <a:schemeClr val="tx1"/>
                </a:solidFill>
                <a:latin typeface="Arial" charset="0"/>
              </a:defRPr>
            </a:lvl7pPr>
            <a:lvl8pPr marL="3494009" indent="-232934" eaLnBrk="0" fontAlgn="base" hangingPunct="0">
              <a:spcBef>
                <a:spcPct val="0"/>
              </a:spcBef>
              <a:spcAft>
                <a:spcPct val="0"/>
              </a:spcAft>
              <a:defRPr>
                <a:solidFill>
                  <a:schemeClr val="tx1"/>
                </a:solidFill>
                <a:latin typeface="Arial" charset="0"/>
              </a:defRPr>
            </a:lvl8pPr>
            <a:lvl9pPr marL="3959876" indent="-232934" eaLnBrk="0" fontAlgn="base" hangingPunct="0">
              <a:spcBef>
                <a:spcPct val="0"/>
              </a:spcBef>
              <a:spcAft>
                <a:spcPct val="0"/>
              </a:spcAft>
              <a:defRPr>
                <a:solidFill>
                  <a:schemeClr val="tx1"/>
                </a:solidFill>
                <a:latin typeface="Arial" charset="0"/>
              </a:defRPr>
            </a:lvl9pPr>
          </a:lstStyle>
          <a:p>
            <a:pPr eaLnBrk="1" hangingPunct="1"/>
            <a:fld id="{C2A554C0-E6A6-47D7-B642-484A1C594AD9}" type="slidenum">
              <a:rPr lang="en-US"/>
              <a:pPr eaLnBrk="1" hangingPunct="1"/>
              <a:t>59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From our list of options earlier…</a:t>
            </a:r>
          </a:p>
        </p:txBody>
      </p:sp>
    </p:spTree>
    <p:extLst>
      <p:ext uri="{BB962C8B-B14F-4D97-AF65-F5344CB8AC3E}">
        <p14:creationId xmlns:p14="http://schemas.microsoft.com/office/powerpoint/2010/main" val="3627605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60</a:t>
            </a:fld>
            <a:endParaRPr lang="en-US"/>
          </a:p>
        </p:txBody>
      </p:sp>
    </p:spTree>
    <p:extLst>
      <p:ext uri="{BB962C8B-B14F-4D97-AF65-F5344CB8AC3E}">
        <p14:creationId xmlns:p14="http://schemas.microsoft.com/office/powerpoint/2010/main" val="2599763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D276A-4A0E-4A88-96F7-B5DF278D4D5B}" type="slidenum">
              <a:rPr lang="en-US" smtClean="0"/>
              <a:t>62</a:t>
            </a:fld>
            <a:endParaRPr lang="en-US"/>
          </a:p>
        </p:txBody>
      </p:sp>
    </p:spTree>
    <p:extLst>
      <p:ext uri="{BB962C8B-B14F-4D97-AF65-F5344CB8AC3E}">
        <p14:creationId xmlns:p14="http://schemas.microsoft.com/office/powerpoint/2010/main" val="219571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DA6B870E-30E3-4A4B-BC54-748481BF5509}" type="slidenum">
              <a:rPr lang="en-US" altLang="en-US" smtClean="0"/>
              <a:pPr eaLnBrk="1" hangingPunct="1"/>
              <a:t>7</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The first step in the response phase is to take the time to review and assess the incident.  The next step is to evaluate the information and plan for the logistics of triage and salvage.  Recovery will be the long-term work of restoring the collection, building, and services to full functionality.</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We will be covering each of these steps in depth through this workshop.</a:t>
            </a:r>
            <a:endParaRPr lang="en-US" altLang="en-US" dirty="0"/>
          </a:p>
        </p:txBody>
      </p:sp>
      <p:sp>
        <p:nvSpPr>
          <p:cNvPr id="69637" name="Footer Placeholder 4"/>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69638" name="Header Placeholder 5"/>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69639" name="Date Placeholder 6"/>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Tree>
    <p:extLst>
      <p:ext uri="{BB962C8B-B14F-4D97-AF65-F5344CB8AC3E}">
        <p14:creationId xmlns:p14="http://schemas.microsoft.com/office/powerpoint/2010/main" val="160123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three main areas to review during an initial response are your disaster plan, supplies and equipment, and people.  At this time, the latter two areas will focus on both personal safety and property stabilization.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So, ask yourself:</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sort of a disaster was it?</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Is it safe to enter the building yet?</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do we need to protect staff (PPE, protective clothing, etc.) when they can get into the building?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equipment do we need to stabilize the environment within the building?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Do we need a generator? Do we have a hookup?</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supplies will we need to protect the collections from further environmental harm?</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Who are we going to need to help us salvage the collection?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These questions are often easy to answer even before you can get into the building from discussions with first responders and with your facilities staff.</a:t>
            </a:r>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8</a:t>
            </a:fld>
            <a:endParaRPr lang="en-US"/>
          </a:p>
        </p:txBody>
      </p:sp>
    </p:spTree>
    <p:extLst>
      <p:ext uri="{BB962C8B-B14F-4D97-AF65-F5344CB8AC3E}">
        <p14:creationId xmlns:p14="http://schemas.microsoft.com/office/powerpoint/2010/main" val="398888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Remember from the emergency management program we talked about earlier, response is putting preparedness plans into action and includes both life safety and site stabilization needs before you turn to recovery.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you wait to gain access to your building or for quick reference after a smaller disaster,</a:t>
            </a:r>
            <a:r>
              <a:rPr lang="en-US" baseline="0" dirty="0"/>
              <a:t> review your disaster plan individually as well as with your disaster response team so everyone knows what to do and who will be doing what.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9</a:t>
            </a:fld>
            <a:endParaRPr lang="en-US"/>
          </a:p>
        </p:txBody>
      </p:sp>
    </p:spTree>
    <p:extLst>
      <p:ext uri="{BB962C8B-B14F-4D97-AF65-F5344CB8AC3E}">
        <p14:creationId xmlns:p14="http://schemas.microsoft.com/office/powerpoint/2010/main" val="93990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We talked about PPE for mold in the pre-workshop preservation program but for disaster response, you start adding more.  Preferably you have work gloves, hard hats, headlamps, masks, and steel-toed boots for working to remove debris in order to get to the collections.  You would then have nitrile gloves, masks, waterproof</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aprons, goggles, and waterproof</a:t>
            </a:r>
            <a:r>
              <a:rPr lang="en-US" sz="1200" kern="1200" baseline="0" dirty="0">
                <a:solidFill>
                  <a:schemeClr val="tx1"/>
                </a:solidFill>
                <a:effectLst/>
                <a:latin typeface="Arial" charset="0"/>
                <a:ea typeface="+mn-ea"/>
                <a:cs typeface="+mn-cs"/>
              </a:rPr>
              <a:t> boots</a:t>
            </a:r>
            <a:r>
              <a:rPr lang="en-US" sz="1200" kern="1200" dirty="0">
                <a:solidFill>
                  <a:schemeClr val="tx1"/>
                </a:solidFill>
                <a:effectLst/>
                <a:latin typeface="Arial" charset="0"/>
                <a:ea typeface="+mn-ea"/>
                <a:cs typeface="+mn-cs"/>
              </a:rPr>
              <a:t> to work with damaged collections, wet materials, and potential</a:t>
            </a:r>
            <a:r>
              <a:rPr lang="en-US" sz="1200" kern="1200" baseline="0" dirty="0">
                <a:solidFill>
                  <a:schemeClr val="tx1"/>
                </a:solidFill>
                <a:effectLst/>
                <a:latin typeface="Arial" charset="0"/>
                <a:ea typeface="+mn-ea"/>
                <a:cs typeface="+mn-cs"/>
              </a:rPr>
              <a:t> mold.</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06C5CE4-C0D9-441D-8991-5D9CC06B7A59}" type="slidenum">
              <a:rPr lang="en-US" smtClean="0"/>
              <a:pPr>
                <a:defRPr/>
              </a:pPr>
              <a:t>10</a:t>
            </a:fld>
            <a:endParaRPr lang="en-US"/>
          </a:p>
        </p:txBody>
      </p:sp>
    </p:spTree>
    <p:extLst>
      <p:ext uri="{BB962C8B-B14F-4D97-AF65-F5344CB8AC3E}">
        <p14:creationId xmlns:p14="http://schemas.microsoft.com/office/powerpoint/2010/main" val="4109459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When you experience</a:t>
            </a:r>
            <a:r>
              <a:rPr lang="en-US" sz="1200" kern="1200" baseline="0" dirty="0">
                <a:solidFill>
                  <a:schemeClr val="tx1"/>
                </a:solidFill>
                <a:effectLst/>
                <a:latin typeface="Arial" charset="0"/>
                <a:ea typeface="+mn-ea"/>
                <a:cs typeface="+mn-cs"/>
              </a:rPr>
              <a:t> a large disaster – generally meaning over 100 objects/books/boxes of documents being wet or damaged – you will want to review your vendor relationships. We will talk about when and how to work with vendors in the third webinar.</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71684" name="Header Placeholder 3"/>
          <p:cNvSpPr>
            <a:spLocks noGrp="1"/>
          </p:cNvSpPr>
          <p:nvPr>
            <p:ph type="hdr" sz="quarter"/>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Incident Assessment-planning and analysis Introduction</a:t>
            </a:r>
          </a:p>
        </p:txBody>
      </p:sp>
      <p:sp>
        <p:nvSpPr>
          <p:cNvPr id="71685" name="Date Placeholder 4"/>
          <p:cNvSpPr>
            <a:spLocks noGrp="1"/>
          </p:cNvSpPr>
          <p:nvPr>
            <p:ph type="dt" sz="quarter" idx="1"/>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3/11/2011</a:t>
            </a:r>
          </a:p>
        </p:txBody>
      </p:sp>
      <p:sp>
        <p:nvSpPr>
          <p:cNvPr id="71686" name="Footer Placeholder 5"/>
          <p:cNvSpPr>
            <a:spLocks noGrp="1"/>
          </p:cNvSpPr>
          <p:nvPr>
            <p:ph type="ftr" sz="quarter" idx="4"/>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r>
              <a:rPr lang="en-US" altLang="en-US"/>
              <a:t>RI Response Workshop</a:t>
            </a:r>
          </a:p>
        </p:txBody>
      </p:sp>
      <p:sp>
        <p:nvSpPr>
          <p:cNvPr id="71687" name="Slide Number Placeholder 6"/>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DDE2D3E2-93C3-4FBD-B474-65988B9E64AA}" type="slidenum">
              <a:rPr lang="en-US" altLang="en-US" smtClean="0"/>
              <a:pPr eaLnBrk="1" hangingPunct="1"/>
              <a:t>11</a:t>
            </a:fld>
            <a:endParaRPr lang="en-US" altLang="en-US"/>
          </a:p>
        </p:txBody>
      </p:sp>
    </p:spTree>
    <p:extLst>
      <p:ext uri="{BB962C8B-B14F-4D97-AF65-F5344CB8AC3E}">
        <p14:creationId xmlns:p14="http://schemas.microsoft.com/office/powerpoint/2010/main" val="152628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2A23179-C871-4425-BA4C-E04F7697E9C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44403D-6AF2-4B98-93BD-6E21070417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F15103-D60E-4D24-A802-5A48F51E46F8}"/>
              </a:ext>
            </a:extLst>
          </p:cNvPr>
          <p:cNvSpPr>
            <a:spLocks noGrp="1"/>
          </p:cNvSpPr>
          <p:nvPr>
            <p:ph type="sldNum" sz="quarter" idx="12"/>
          </p:nvPr>
        </p:nvSpPr>
        <p:spPr/>
        <p:txBody>
          <a:bodyPr/>
          <a:lstStyle>
            <a:lvl1pPr>
              <a:defRPr/>
            </a:lvl1pPr>
          </a:lstStyle>
          <a:p>
            <a:pPr>
              <a:defRPr/>
            </a:pPr>
            <a:fld id="{3BF69270-EC8B-41C2-B7AB-CA9434C97AE0}" type="slidenum">
              <a:rPr lang="en-US" altLang="en-US"/>
              <a:pPr>
                <a:defRPr/>
              </a:pPr>
              <a:t>‹#›</a:t>
            </a:fld>
            <a:endParaRPr lang="en-US" altLang="en-US" dirty="0"/>
          </a:p>
        </p:txBody>
      </p:sp>
    </p:spTree>
    <p:extLst>
      <p:ext uri="{BB962C8B-B14F-4D97-AF65-F5344CB8AC3E}">
        <p14:creationId xmlns:p14="http://schemas.microsoft.com/office/powerpoint/2010/main" val="418713604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2475B-94CB-4739-94B5-5E6F6FAB544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7711517-8B11-4229-BB52-1B3FD93833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8F21AE-0714-4961-A524-4EBAFC8FD9AF}"/>
              </a:ext>
            </a:extLst>
          </p:cNvPr>
          <p:cNvSpPr>
            <a:spLocks noGrp="1"/>
          </p:cNvSpPr>
          <p:nvPr>
            <p:ph type="sldNum" sz="quarter" idx="12"/>
          </p:nvPr>
        </p:nvSpPr>
        <p:spPr/>
        <p:txBody>
          <a:bodyPr/>
          <a:lstStyle>
            <a:lvl1pPr>
              <a:defRPr/>
            </a:lvl1pPr>
          </a:lstStyle>
          <a:p>
            <a:pPr>
              <a:defRPr/>
            </a:pPr>
            <a:fld id="{EB832FA0-6456-4F5C-B0D1-9C677FD9CD36}" type="slidenum">
              <a:rPr lang="en-US" altLang="en-US"/>
              <a:pPr>
                <a:defRPr/>
              </a:pPr>
              <a:t>‹#›</a:t>
            </a:fld>
            <a:endParaRPr lang="en-US" altLang="en-US" dirty="0"/>
          </a:p>
        </p:txBody>
      </p:sp>
    </p:spTree>
    <p:extLst>
      <p:ext uri="{BB962C8B-B14F-4D97-AF65-F5344CB8AC3E}">
        <p14:creationId xmlns:p14="http://schemas.microsoft.com/office/powerpoint/2010/main" val="136299461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7F1EF-3DDD-4902-B613-0F620E4610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40BBB83-4C11-4AB3-B6B2-2907C5DC32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D42799-B0CD-41DA-8BB4-6FB0E77E78FE}"/>
              </a:ext>
            </a:extLst>
          </p:cNvPr>
          <p:cNvSpPr>
            <a:spLocks noGrp="1"/>
          </p:cNvSpPr>
          <p:nvPr>
            <p:ph type="sldNum" sz="quarter" idx="12"/>
          </p:nvPr>
        </p:nvSpPr>
        <p:spPr/>
        <p:txBody>
          <a:bodyPr/>
          <a:lstStyle>
            <a:lvl1pPr>
              <a:defRPr/>
            </a:lvl1pPr>
          </a:lstStyle>
          <a:p>
            <a:pPr>
              <a:defRPr/>
            </a:pPr>
            <a:fld id="{797DC50A-2CF9-4277-9711-98F86522A523}" type="slidenum">
              <a:rPr lang="en-US" altLang="en-US"/>
              <a:pPr>
                <a:defRPr/>
              </a:pPr>
              <a:t>‹#›</a:t>
            </a:fld>
            <a:endParaRPr lang="en-US" altLang="en-US" dirty="0"/>
          </a:p>
        </p:txBody>
      </p:sp>
    </p:spTree>
    <p:extLst>
      <p:ext uri="{BB962C8B-B14F-4D97-AF65-F5344CB8AC3E}">
        <p14:creationId xmlns:p14="http://schemas.microsoft.com/office/powerpoint/2010/main" val="8432142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9468-2567-49BE-A932-EACB550765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DD82DB7-F484-4022-A14F-0455747DA2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B8B1FA-794A-42BD-B082-0732FC4F9818}"/>
              </a:ext>
            </a:extLst>
          </p:cNvPr>
          <p:cNvSpPr>
            <a:spLocks noGrp="1"/>
          </p:cNvSpPr>
          <p:nvPr>
            <p:ph type="sldNum" sz="quarter" idx="12"/>
          </p:nvPr>
        </p:nvSpPr>
        <p:spPr/>
        <p:txBody>
          <a:bodyPr/>
          <a:lstStyle>
            <a:lvl1pPr>
              <a:defRPr/>
            </a:lvl1pPr>
          </a:lstStyle>
          <a:p>
            <a:pPr>
              <a:defRPr/>
            </a:pPr>
            <a:fld id="{B4B4F386-04D5-41C6-AF21-06BC8A0ED252}" type="slidenum">
              <a:rPr lang="en-US" altLang="en-US"/>
              <a:pPr>
                <a:defRPr/>
              </a:pPr>
              <a:t>‹#›</a:t>
            </a:fld>
            <a:endParaRPr lang="en-US" altLang="en-US" dirty="0"/>
          </a:p>
        </p:txBody>
      </p:sp>
    </p:spTree>
    <p:extLst>
      <p:ext uri="{BB962C8B-B14F-4D97-AF65-F5344CB8AC3E}">
        <p14:creationId xmlns:p14="http://schemas.microsoft.com/office/powerpoint/2010/main" val="363209361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B46A1F-5CA9-4B8A-9EE5-4D56246D7C7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B9455DC-3D7B-432A-B51C-B747E1A91C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E7E3A4-6856-40D6-9F48-133C1E52D0DE}"/>
              </a:ext>
            </a:extLst>
          </p:cNvPr>
          <p:cNvSpPr>
            <a:spLocks noGrp="1"/>
          </p:cNvSpPr>
          <p:nvPr>
            <p:ph type="sldNum" sz="quarter" idx="12"/>
          </p:nvPr>
        </p:nvSpPr>
        <p:spPr/>
        <p:txBody>
          <a:bodyPr/>
          <a:lstStyle>
            <a:lvl1pPr>
              <a:defRPr/>
            </a:lvl1pPr>
          </a:lstStyle>
          <a:p>
            <a:pPr>
              <a:defRPr/>
            </a:pPr>
            <a:fld id="{59BAC8CF-CBF7-4218-BB84-C3D3F9D57589}" type="slidenum">
              <a:rPr lang="en-US" altLang="en-US"/>
              <a:pPr>
                <a:defRPr/>
              </a:pPr>
              <a:t>‹#›</a:t>
            </a:fld>
            <a:endParaRPr lang="en-US" altLang="en-US" dirty="0"/>
          </a:p>
        </p:txBody>
      </p:sp>
    </p:spTree>
    <p:extLst>
      <p:ext uri="{BB962C8B-B14F-4D97-AF65-F5344CB8AC3E}">
        <p14:creationId xmlns:p14="http://schemas.microsoft.com/office/powerpoint/2010/main" val="45295090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EDBD992-DABC-4B1B-9FDA-959F440C182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8EB6CC-DCA7-417F-ABBC-416DBE176C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B84FA7-D6B5-48CF-9AF5-FB7BDEFE986F}"/>
              </a:ext>
            </a:extLst>
          </p:cNvPr>
          <p:cNvSpPr>
            <a:spLocks noGrp="1"/>
          </p:cNvSpPr>
          <p:nvPr>
            <p:ph type="sldNum" sz="quarter" idx="12"/>
          </p:nvPr>
        </p:nvSpPr>
        <p:spPr/>
        <p:txBody>
          <a:bodyPr/>
          <a:lstStyle>
            <a:lvl1pPr>
              <a:defRPr/>
            </a:lvl1pPr>
          </a:lstStyle>
          <a:p>
            <a:pPr>
              <a:defRPr/>
            </a:pPr>
            <a:fld id="{9238B29F-F5E5-45CA-815A-D3855876C523}" type="slidenum">
              <a:rPr lang="en-US" altLang="en-US"/>
              <a:pPr>
                <a:defRPr/>
              </a:pPr>
              <a:t>‹#›</a:t>
            </a:fld>
            <a:endParaRPr lang="en-US" altLang="en-US" dirty="0"/>
          </a:p>
        </p:txBody>
      </p:sp>
    </p:spTree>
    <p:extLst>
      <p:ext uri="{BB962C8B-B14F-4D97-AF65-F5344CB8AC3E}">
        <p14:creationId xmlns:p14="http://schemas.microsoft.com/office/powerpoint/2010/main" val="78205476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F250D51-8D58-4D49-ABE7-466F470BCE3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107B700-4D1B-4FE3-BD01-3D406683CA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A3D3108-D006-468B-8B8B-6D16DF591157}"/>
              </a:ext>
            </a:extLst>
          </p:cNvPr>
          <p:cNvSpPr>
            <a:spLocks noGrp="1"/>
          </p:cNvSpPr>
          <p:nvPr>
            <p:ph type="sldNum" sz="quarter" idx="12"/>
          </p:nvPr>
        </p:nvSpPr>
        <p:spPr/>
        <p:txBody>
          <a:bodyPr/>
          <a:lstStyle>
            <a:lvl1pPr>
              <a:defRPr/>
            </a:lvl1pPr>
          </a:lstStyle>
          <a:p>
            <a:pPr>
              <a:defRPr/>
            </a:pPr>
            <a:fld id="{48149835-8822-4FBB-8A2D-C07C241C0CDB}" type="slidenum">
              <a:rPr lang="en-US" altLang="en-US"/>
              <a:pPr>
                <a:defRPr/>
              </a:pPr>
              <a:t>‹#›</a:t>
            </a:fld>
            <a:endParaRPr lang="en-US" altLang="en-US" dirty="0"/>
          </a:p>
        </p:txBody>
      </p:sp>
    </p:spTree>
    <p:extLst>
      <p:ext uri="{BB962C8B-B14F-4D97-AF65-F5344CB8AC3E}">
        <p14:creationId xmlns:p14="http://schemas.microsoft.com/office/powerpoint/2010/main" val="74099060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5038E5E-6EF7-42F9-81E8-CD3F37A9F6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C75BDAC-02ED-4261-AB62-5BC596F3AF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289CCCD-2894-4B40-A89A-E600B95E87F6}"/>
              </a:ext>
            </a:extLst>
          </p:cNvPr>
          <p:cNvSpPr>
            <a:spLocks noGrp="1"/>
          </p:cNvSpPr>
          <p:nvPr>
            <p:ph type="sldNum" sz="quarter" idx="12"/>
          </p:nvPr>
        </p:nvSpPr>
        <p:spPr/>
        <p:txBody>
          <a:bodyPr/>
          <a:lstStyle>
            <a:lvl1pPr>
              <a:defRPr/>
            </a:lvl1pPr>
          </a:lstStyle>
          <a:p>
            <a:pPr>
              <a:defRPr/>
            </a:pPr>
            <a:fld id="{E2F6E7BB-FB7D-47FA-A5AB-6CD7077831DB}" type="slidenum">
              <a:rPr lang="en-US" altLang="en-US"/>
              <a:pPr>
                <a:defRPr/>
              </a:pPr>
              <a:t>‹#›</a:t>
            </a:fld>
            <a:endParaRPr lang="en-US" altLang="en-US" dirty="0"/>
          </a:p>
        </p:txBody>
      </p:sp>
    </p:spTree>
    <p:extLst>
      <p:ext uri="{BB962C8B-B14F-4D97-AF65-F5344CB8AC3E}">
        <p14:creationId xmlns:p14="http://schemas.microsoft.com/office/powerpoint/2010/main" val="191720369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07C0A3-EB2E-46E5-8C98-C19D254F2D5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5B00F4E-0966-4078-A678-36F081F3027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851EF62-70E1-4A69-BED0-0A08B733FBFA}"/>
              </a:ext>
            </a:extLst>
          </p:cNvPr>
          <p:cNvSpPr>
            <a:spLocks noGrp="1"/>
          </p:cNvSpPr>
          <p:nvPr>
            <p:ph type="sldNum" sz="quarter" idx="12"/>
          </p:nvPr>
        </p:nvSpPr>
        <p:spPr/>
        <p:txBody>
          <a:bodyPr/>
          <a:lstStyle>
            <a:lvl1pPr>
              <a:defRPr/>
            </a:lvl1pPr>
          </a:lstStyle>
          <a:p>
            <a:pPr>
              <a:defRPr/>
            </a:pPr>
            <a:fld id="{3E63E394-90AF-4BFF-88CA-D20303E2632B}" type="slidenum">
              <a:rPr lang="en-US" altLang="en-US"/>
              <a:pPr>
                <a:defRPr/>
              </a:pPr>
              <a:t>‹#›</a:t>
            </a:fld>
            <a:endParaRPr lang="en-US" altLang="en-US" dirty="0"/>
          </a:p>
        </p:txBody>
      </p:sp>
    </p:spTree>
    <p:extLst>
      <p:ext uri="{BB962C8B-B14F-4D97-AF65-F5344CB8AC3E}">
        <p14:creationId xmlns:p14="http://schemas.microsoft.com/office/powerpoint/2010/main" val="107950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037E21-8EA6-48B1-A28A-EB18B7EA21F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355AE3-95C3-48C5-8EAF-491D8A54E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02E5E1-5FAA-41D4-A91E-7F567EBB4483}"/>
              </a:ext>
            </a:extLst>
          </p:cNvPr>
          <p:cNvSpPr>
            <a:spLocks noGrp="1"/>
          </p:cNvSpPr>
          <p:nvPr>
            <p:ph type="sldNum" sz="quarter" idx="12"/>
          </p:nvPr>
        </p:nvSpPr>
        <p:spPr/>
        <p:txBody>
          <a:bodyPr/>
          <a:lstStyle>
            <a:lvl1pPr>
              <a:defRPr/>
            </a:lvl1pPr>
          </a:lstStyle>
          <a:p>
            <a:pPr>
              <a:defRPr/>
            </a:pPr>
            <a:fld id="{CF8E660D-EDBA-4936-93E1-505466400160}" type="slidenum">
              <a:rPr lang="en-US" altLang="en-US"/>
              <a:pPr>
                <a:defRPr/>
              </a:pPr>
              <a:t>‹#›</a:t>
            </a:fld>
            <a:endParaRPr lang="en-US" altLang="en-US" dirty="0"/>
          </a:p>
        </p:txBody>
      </p:sp>
    </p:spTree>
    <p:extLst>
      <p:ext uri="{BB962C8B-B14F-4D97-AF65-F5344CB8AC3E}">
        <p14:creationId xmlns:p14="http://schemas.microsoft.com/office/powerpoint/2010/main" val="14796330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336C48-6B97-4DB1-8F79-0F787F24A9A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3B85DB0-232A-4ABF-9569-41394353D9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5A3935-6CF0-49D0-B5A3-9E118F267571}"/>
              </a:ext>
            </a:extLst>
          </p:cNvPr>
          <p:cNvSpPr>
            <a:spLocks noGrp="1"/>
          </p:cNvSpPr>
          <p:nvPr>
            <p:ph type="sldNum" sz="quarter" idx="12"/>
          </p:nvPr>
        </p:nvSpPr>
        <p:spPr/>
        <p:txBody>
          <a:bodyPr/>
          <a:lstStyle>
            <a:lvl1pPr>
              <a:defRPr/>
            </a:lvl1pPr>
          </a:lstStyle>
          <a:p>
            <a:pPr>
              <a:defRPr/>
            </a:pPr>
            <a:fld id="{776F0DCC-8CDC-44A7-97AF-51A099B8B3F9}" type="slidenum">
              <a:rPr lang="en-US" altLang="en-US"/>
              <a:pPr>
                <a:defRPr/>
              </a:pPr>
              <a:t>‹#›</a:t>
            </a:fld>
            <a:endParaRPr lang="en-US" altLang="en-US" dirty="0"/>
          </a:p>
        </p:txBody>
      </p:sp>
    </p:spTree>
    <p:extLst>
      <p:ext uri="{BB962C8B-B14F-4D97-AF65-F5344CB8AC3E}">
        <p14:creationId xmlns:p14="http://schemas.microsoft.com/office/powerpoint/2010/main" val="22385288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E3D4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0F044A-4F2F-4E44-B6BB-9DEDEBDD31A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1E285B-71DC-4170-841C-4A959C3CDFA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43504D-F8FA-4EBE-B5E6-7436C89C654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917EF89B-B757-43E1-B8DF-C1C0D293460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D4D9557-E049-48F9-9664-902B2E4FAD1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30FC9313-8038-4EBB-B63B-5C82825DD272}" type="slidenum">
              <a:rPr lang="en-US" altLang="en-US"/>
              <a:pPr>
                <a:defRPr/>
              </a:pPr>
              <a:t>‹#›</a:t>
            </a:fld>
            <a:endParaRPr lang="en-US" altLang="en-US" dirty="0"/>
          </a:p>
        </p:txBody>
      </p:sp>
    </p:spTree>
    <p:extLst>
      <p:ext uri="{BB962C8B-B14F-4D97-AF65-F5344CB8AC3E}">
        <p14:creationId xmlns:p14="http://schemas.microsoft.com/office/powerpoint/2010/main" val="17686217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edcc.org/free-resources/preservation-leaflets/3.-emergency-management/3.4-worksheet-for-outlining-an-emergency-response-plan"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www.connectingtocollections.org/wp-content/uploads/2013/03/prioritiesguidelines.pdf" TargetMode="External"/><Relationship Id="rId7"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tinyurl.com/y59oye5a" TargetMode="External"/><Relationship Id="rId5" Type="http://schemas.openxmlformats.org/officeDocument/2006/relationships/hyperlink" Target="https://tinyurl.com/y4nd3cev" TargetMode="External"/><Relationship Id="rId4" Type="http://schemas.openxmlformats.org/officeDocument/2006/relationships/hyperlink" Target="https://tinyurl.com/yyrkgt7x"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conn@simmons.edu" TargetMode="External"/><Relationship Id="rId2" Type="http://schemas.openxmlformats.org/officeDocument/2006/relationships/hyperlink" Target="mailto:kkiorpes@albany.edu"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msholden1@ao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5181600" y="457201"/>
            <a:ext cx="5048250" cy="2555875"/>
          </a:xfrm>
        </p:spPr>
        <p:txBody>
          <a:bodyPr/>
          <a:lstStyle/>
          <a:p>
            <a:r>
              <a:rPr lang="en-US" altLang="en-US" sz="3600"/>
              <a:t>Saving Collections:  </a:t>
            </a:r>
            <a:br>
              <a:rPr lang="en-US" altLang="en-US" sz="3600"/>
            </a:br>
            <a:r>
              <a:rPr lang="en-US" altLang="en-US" sz="3600"/>
              <a:t>Build Your Disaster Plan</a:t>
            </a:r>
            <a:br>
              <a:rPr lang="en-US" altLang="en-US" sz="3600"/>
            </a:br>
            <a:endParaRPr lang="en-US" altLang="en-US" sz="3600"/>
          </a:p>
        </p:txBody>
      </p:sp>
      <p:sp>
        <p:nvSpPr>
          <p:cNvPr id="3" name="Content Placeholder 2"/>
          <p:cNvSpPr>
            <a:spLocks noGrp="1"/>
          </p:cNvSpPr>
          <p:nvPr>
            <p:ph idx="1"/>
          </p:nvPr>
        </p:nvSpPr>
        <p:spPr>
          <a:xfrm>
            <a:off x="1962150" y="3429001"/>
            <a:ext cx="8267700" cy="3021013"/>
          </a:xfrm>
        </p:spPr>
        <p:txBody>
          <a:bodyPr/>
          <a:lstStyle/>
          <a:p>
            <a:pPr marL="0" indent="0">
              <a:spcBef>
                <a:spcPts val="1200"/>
              </a:spcBef>
              <a:buNone/>
            </a:pPr>
            <a:r>
              <a:rPr lang="en-US" altLang="en-US" b="1" i="1"/>
              <a:t>Session 2: Response and Recovery</a:t>
            </a:r>
            <a:endParaRPr lang="en-US" altLang="en-US"/>
          </a:p>
          <a:p>
            <a:pPr marL="0" indent="0">
              <a:spcBef>
                <a:spcPts val="1200"/>
              </a:spcBef>
            </a:pPr>
            <a:r>
              <a:rPr lang="en-US" altLang="en-US" sz="2200"/>
              <a:t>Welcome! </a:t>
            </a:r>
          </a:p>
          <a:p>
            <a:pPr marL="0" indent="0">
              <a:spcBef>
                <a:spcPts val="1200"/>
              </a:spcBef>
            </a:pPr>
            <a:r>
              <a:rPr lang="en-US" altLang="en-US" sz="2200"/>
              <a:t>Introduction to today’s program</a:t>
            </a:r>
          </a:p>
          <a:p>
            <a:pPr marL="0" indent="0">
              <a:spcBef>
                <a:spcPts val="1200"/>
              </a:spcBef>
            </a:pPr>
            <a:r>
              <a:rPr lang="en-US" altLang="en-US" sz="2200"/>
              <a:t>Keynote presentation—Donia Conn</a:t>
            </a:r>
          </a:p>
          <a:p>
            <a:pPr marL="0" indent="0">
              <a:spcBef>
                <a:spcPts val="1200"/>
              </a:spcBef>
            </a:pPr>
            <a:r>
              <a:rPr lang="en-US" altLang="en-US" sz="2200"/>
              <a:t>Q &amp; A / Discussion</a:t>
            </a:r>
          </a:p>
          <a:p>
            <a:pPr marL="0" indent="0">
              <a:spcBef>
                <a:spcPts val="1200"/>
              </a:spcBef>
            </a:pPr>
            <a:r>
              <a:rPr lang="en-US" altLang="en-US" sz="2200"/>
              <a:t>Wrap-up</a:t>
            </a:r>
          </a:p>
        </p:txBody>
      </p:sp>
      <p:pic>
        <p:nvPicPr>
          <p:cNvPr id="153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4" y="349250"/>
            <a:ext cx="28209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06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Autofit/>
          </a:bodyPr>
          <a:lstStyle/>
          <a:p>
            <a:pPr eaLnBrk="1" fontAlgn="auto" hangingPunct="1">
              <a:spcAft>
                <a:spcPts val="0"/>
              </a:spcAft>
              <a:defRPr/>
            </a:pPr>
            <a:r>
              <a:rPr lang="en-US" sz="4000" dirty="0"/>
              <a:t>Personal Protective Equipment (PPE)</a:t>
            </a:r>
          </a:p>
        </p:txBody>
      </p:sp>
      <p:sp>
        <p:nvSpPr>
          <p:cNvPr id="129027" name="Rectangle 3"/>
          <p:cNvSpPr>
            <a:spLocks noGrp="1" noChangeArrowheads="1"/>
          </p:cNvSpPr>
          <p:nvPr>
            <p:ph idx="1"/>
          </p:nvPr>
        </p:nvSpPr>
        <p:spPr/>
        <p:txBody>
          <a:bodyPr/>
          <a:lstStyle/>
          <a:p>
            <a:pPr marL="274320" eaLnBrk="1" fontAlgn="auto" hangingPunct="1">
              <a:spcAft>
                <a:spcPts val="0"/>
              </a:spcAft>
              <a:defRPr/>
            </a:pPr>
            <a:r>
              <a:rPr lang="en-US" dirty="0"/>
              <a:t>Gloves</a:t>
            </a:r>
          </a:p>
          <a:p>
            <a:pPr marL="548640" lvl="1" indent="-182880" eaLnBrk="1" fontAlgn="auto" hangingPunct="1">
              <a:spcAft>
                <a:spcPts val="0"/>
              </a:spcAft>
              <a:defRPr/>
            </a:pPr>
            <a:r>
              <a:rPr lang="en-US" dirty="0"/>
              <a:t>Leather for heavy clean-up</a:t>
            </a:r>
          </a:p>
          <a:p>
            <a:pPr marL="548640" lvl="1" indent="-182880" eaLnBrk="1" fontAlgn="auto" hangingPunct="1">
              <a:spcAft>
                <a:spcPts val="0"/>
              </a:spcAft>
              <a:defRPr/>
            </a:pPr>
            <a:r>
              <a:rPr lang="en-US" dirty="0"/>
              <a:t>Nitrile or latex for handling collections</a:t>
            </a:r>
          </a:p>
          <a:p>
            <a:pPr marL="274320" eaLnBrk="1" fontAlgn="auto" hangingPunct="1">
              <a:spcAft>
                <a:spcPts val="0"/>
              </a:spcAft>
              <a:defRPr/>
            </a:pPr>
            <a:r>
              <a:rPr lang="en-US" dirty="0"/>
              <a:t>Masks</a:t>
            </a:r>
          </a:p>
          <a:p>
            <a:pPr marL="548640" lvl="1" indent="-182880" eaLnBrk="1" fontAlgn="auto" hangingPunct="1">
              <a:spcAft>
                <a:spcPts val="0"/>
              </a:spcAft>
              <a:defRPr/>
            </a:pPr>
            <a:r>
              <a:rPr lang="en-US" dirty="0"/>
              <a:t>N95 or N100 particulate</a:t>
            </a:r>
          </a:p>
          <a:p>
            <a:pPr marL="274320" eaLnBrk="1" fontAlgn="auto" hangingPunct="1">
              <a:spcAft>
                <a:spcPts val="0"/>
              </a:spcAft>
              <a:defRPr/>
            </a:pPr>
            <a:r>
              <a:rPr lang="en-US" dirty="0"/>
              <a:t>Goggles or other eye protection</a:t>
            </a:r>
          </a:p>
          <a:p>
            <a:pPr marL="274320" eaLnBrk="1" fontAlgn="auto" hangingPunct="1">
              <a:spcAft>
                <a:spcPts val="0"/>
              </a:spcAft>
              <a:defRPr/>
            </a:pPr>
            <a:r>
              <a:rPr lang="en-US" dirty="0"/>
              <a:t>Protective clothing</a:t>
            </a:r>
          </a:p>
          <a:p>
            <a:pPr marL="548640" lvl="1" indent="-182880" eaLnBrk="1" fontAlgn="auto" hangingPunct="1">
              <a:spcAft>
                <a:spcPts val="0"/>
              </a:spcAft>
              <a:defRPr/>
            </a:pPr>
            <a:r>
              <a:rPr lang="en-US" dirty="0" err="1"/>
              <a:t>Tyvek</a:t>
            </a:r>
            <a:r>
              <a:rPr lang="en-US" dirty="0"/>
              <a:t> coveralls or aprons</a:t>
            </a:r>
          </a:p>
        </p:txBody>
      </p:sp>
      <p:sp>
        <p:nvSpPr>
          <p:cNvPr id="2" name="Slide Number Placeholder 1"/>
          <p:cNvSpPr>
            <a:spLocks noGrp="1"/>
          </p:cNvSpPr>
          <p:nvPr>
            <p:ph type="sldNum" sz="quarter" idx="12"/>
          </p:nvPr>
        </p:nvSpPr>
        <p:spPr/>
        <p:txBody>
          <a:bodyPr/>
          <a:lstStyle/>
          <a:p>
            <a:pPr>
              <a:defRPr/>
            </a:pPr>
            <a:fld id="{230D1143-BE48-4308-9AFF-BF03FD685C71}" type="slidenum">
              <a:rPr lang="en-US" smtClean="0"/>
              <a:pPr>
                <a:defRPr/>
              </a:pPr>
              <a:t>10</a:t>
            </a:fld>
            <a:endParaRPr lang="en-US"/>
          </a:p>
        </p:txBody>
      </p:sp>
    </p:spTree>
    <p:extLst>
      <p:ext uri="{BB962C8B-B14F-4D97-AF65-F5344CB8AC3E}">
        <p14:creationId xmlns:p14="http://schemas.microsoft.com/office/powerpoint/2010/main" val="2697214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marL="54864" eaLnBrk="1" fontAlgn="auto" hangingPunct="1">
              <a:spcAft>
                <a:spcPts val="0"/>
              </a:spcAft>
              <a:defRPr/>
            </a:pPr>
            <a:r>
              <a:rPr lang="en-US" sz="4000" dirty="0"/>
              <a:t>Vendors</a:t>
            </a: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3962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13906"/>
          <a:stretch/>
        </p:blipFill>
        <p:spPr bwMode="auto">
          <a:xfrm>
            <a:off x="5791200" y="2133600"/>
            <a:ext cx="415761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F5C2807-9E88-4A61-969C-C30D6760ACB6}" type="slidenum">
              <a:rPr lang="en-US" smtClean="0"/>
              <a:pPr>
                <a:defRPr/>
              </a:pPr>
              <a:t>11</a:t>
            </a:fld>
            <a:endParaRPr lang="en-US"/>
          </a:p>
        </p:txBody>
      </p:sp>
      <p:sp>
        <p:nvSpPr>
          <p:cNvPr id="5" name="TextBox 4"/>
          <p:cNvSpPr txBox="1"/>
          <p:nvPr/>
        </p:nvSpPr>
        <p:spPr>
          <a:xfrm>
            <a:off x="1676400" y="4920734"/>
            <a:ext cx="3962400" cy="184666"/>
          </a:xfrm>
          <a:prstGeom prst="rect">
            <a:avLst/>
          </a:prstGeom>
          <a:noFill/>
        </p:spPr>
        <p:txBody>
          <a:bodyPr wrap="square" rtlCol="0">
            <a:spAutoFit/>
          </a:bodyPr>
          <a:lstStyle/>
          <a:p>
            <a:r>
              <a:rPr lang="en-US" sz="600" i="1" dirty="0">
                <a:solidFill>
                  <a:schemeClr val="bg1"/>
                </a:solidFill>
              </a:rPr>
              <a:t>NHR volunteer Hitoshi Kimura working on the FIRST painting at the Haiti Cultural Recovery Center</a:t>
            </a:r>
            <a:endParaRPr lang="en-US" sz="600" b="1" dirty="0">
              <a:solidFill>
                <a:schemeClr val="bg1"/>
              </a:solidFill>
            </a:endParaRPr>
          </a:p>
        </p:txBody>
      </p:sp>
    </p:spTree>
    <p:extLst>
      <p:ext uri="{BB962C8B-B14F-4D97-AF65-F5344CB8AC3E}">
        <p14:creationId xmlns:p14="http://schemas.microsoft.com/office/powerpoint/2010/main" val="4111509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pPr eaLnBrk="1" fontAlgn="auto" hangingPunct="1">
              <a:spcAft>
                <a:spcPts val="0"/>
              </a:spcAft>
              <a:defRPr/>
            </a:pPr>
            <a:endParaRPr lang="en-US" dirty="0"/>
          </a:p>
        </p:txBody>
      </p:sp>
      <p:sp>
        <p:nvSpPr>
          <p:cNvPr id="2" name="Text Placeholder 1"/>
          <p:cNvSpPr>
            <a:spLocks noGrp="1"/>
          </p:cNvSpPr>
          <p:nvPr>
            <p:ph type="body" idx="1"/>
          </p:nvPr>
        </p:nvSpPr>
        <p:spPr/>
        <p:txBody>
          <a:bodyPr/>
          <a:lstStyle/>
          <a:p>
            <a:pPr>
              <a:defRPr/>
            </a:pPr>
            <a:r>
              <a:rPr lang="en-US" sz="8000" dirty="0"/>
              <a:t>Assess</a:t>
            </a:r>
            <a:endParaRPr lang="en-US" dirty="0"/>
          </a:p>
        </p:txBody>
      </p:sp>
      <p:sp>
        <p:nvSpPr>
          <p:cNvPr id="3" name="Slide Number Placeholder 2"/>
          <p:cNvSpPr>
            <a:spLocks noGrp="1"/>
          </p:cNvSpPr>
          <p:nvPr>
            <p:ph type="sldNum" sz="quarter" idx="12"/>
          </p:nvPr>
        </p:nvSpPr>
        <p:spPr/>
        <p:txBody>
          <a:bodyPr/>
          <a:lstStyle/>
          <a:p>
            <a:pPr>
              <a:defRPr/>
            </a:pPr>
            <a:fld id="{98664C8F-732B-48CD-BCDE-E0D1B7BAD728}" type="slidenum">
              <a:rPr lang="en-US" smtClean="0"/>
              <a:pPr>
                <a:defRPr/>
              </a:pPr>
              <a:t>12</a:t>
            </a:fld>
            <a:endParaRPr lang="en-US" dirty="0"/>
          </a:p>
        </p:txBody>
      </p:sp>
    </p:spTree>
    <p:extLst>
      <p:ext uri="{BB962C8B-B14F-4D97-AF65-F5344CB8AC3E}">
        <p14:creationId xmlns:p14="http://schemas.microsoft.com/office/powerpoint/2010/main" val="98247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4000" dirty="0"/>
              <a:t>Damage Assessment</a:t>
            </a:r>
          </a:p>
        </p:txBody>
      </p:sp>
      <p:sp>
        <p:nvSpPr>
          <p:cNvPr id="11" name="Content Placeholder 10"/>
          <p:cNvSpPr>
            <a:spLocks noGrp="1"/>
          </p:cNvSpPr>
          <p:nvPr>
            <p:ph idx="1"/>
          </p:nvPr>
        </p:nvSpPr>
        <p:spPr>
          <a:xfrm>
            <a:off x="609600" y="1600201"/>
            <a:ext cx="10972800" cy="5121275"/>
          </a:xfrm>
        </p:spPr>
        <p:txBody>
          <a:bodyPr>
            <a:normAutofit fontScale="77500" lnSpcReduction="20000"/>
          </a:bodyPr>
          <a:lstStyle/>
          <a:p>
            <a:pPr>
              <a:defRPr/>
            </a:pPr>
            <a:r>
              <a:rPr lang="en-US" dirty="0"/>
              <a:t>Assessment Team</a:t>
            </a:r>
          </a:p>
          <a:p>
            <a:pPr lvl="1">
              <a:defRPr/>
            </a:pPr>
            <a:r>
              <a:rPr lang="en-US" dirty="0"/>
              <a:t>3-4 people</a:t>
            </a:r>
          </a:p>
          <a:p>
            <a:pPr>
              <a:defRPr/>
            </a:pPr>
            <a:r>
              <a:rPr lang="en-US" dirty="0"/>
              <a:t>Assessment Timeframe</a:t>
            </a:r>
          </a:p>
          <a:p>
            <a:pPr lvl="1">
              <a:defRPr/>
            </a:pPr>
            <a:r>
              <a:rPr lang="en-US" dirty="0"/>
              <a:t>15 – 20 minutes</a:t>
            </a:r>
          </a:p>
          <a:p>
            <a:pPr eaLnBrk="1" hangingPunct="1">
              <a:defRPr/>
            </a:pPr>
            <a:r>
              <a:rPr lang="en-US" dirty="0"/>
              <a:t>Assessment Activities</a:t>
            </a:r>
          </a:p>
          <a:p>
            <a:pPr lvl="1" eaLnBrk="1" hangingPunct="1">
              <a:defRPr/>
            </a:pPr>
            <a:r>
              <a:rPr lang="en-US" dirty="0" err="1"/>
              <a:t>Photodocumentation</a:t>
            </a:r>
            <a:endParaRPr lang="en-US" dirty="0"/>
          </a:p>
          <a:p>
            <a:pPr lvl="1" eaLnBrk="1" hangingPunct="1">
              <a:defRPr/>
            </a:pPr>
            <a:r>
              <a:rPr lang="en-US" dirty="0"/>
              <a:t>Building needs</a:t>
            </a:r>
          </a:p>
          <a:p>
            <a:pPr lvl="1" eaLnBrk="1" hangingPunct="1">
              <a:defRPr/>
            </a:pPr>
            <a:r>
              <a:rPr lang="en-US" dirty="0"/>
              <a:t>Health and safety considerations</a:t>
            </a:r>
          </a:p>
          <a:p>
            <a:pPr lvl="1" eaLnBrk="1" hangingPunct="1">
              <a:defRPr/>
            </a:pPr>
            <a:r>
              <a:rPr lang="en-US" dirty="0"/>
              <a:t>Collection needs</a:t>
            </a:r>
          </a:p>
          <a:p>
            <a:pPr eaLnBrk="1" hangingPunct="1">
              <a:defRPr/>
            </a:pPr>
            <a:r>
              <a:rPr lang="en-US" dirty="0"/>
              <a:t>Assessment Objectives</a:t>
            </a:r>
          </a:p>
          <a:p>
            <a:pPr lvl="1" eaLnBrk="1" hangingPunct="1">
              <a:defRPr/>
            </a:pPr>
            <a:r>
              <a:rPr lang="en-US" dirty="0"/>
              <a:t>Type of damage</a:t>
            </a:r>
          </a:p>
          <a:p>
            <a:pPr lvl="1" eaLnBrk="1" hangingPunct="1">
              <a:defRPr/>
            </a:pPr>
            <a:r>
              <a:rPr lang="en-US" dirty="0"/>
              <a:t>Cause of damage</a:t>
            </a:r>
          </a:p>
          <a:p>
            <a:pPr lvl="1" eaLnBrk="1" hangingPunct="1">
              <a:defRPr/>
            </a:pPr>
            <a:r>
              <a:rPr lang="en-US" dirty="0"/>
              <a:t>Location of damaged collections </a:t>
            </a:r>
          </a:p>
          <a:p>
            <a:pPr lvl="1" eaLnBrk="1" hangingPunct="1">
              <a:defRPr/>
            </a:pPr>
            <a:r>
              <a:rPr lang="en-US" dirty="0"/>
              <a:t>Volume of damaged collections</a:t>
            </a:r>
          </a:p>
          <a:p>
            <a:pPr eaLnBrk="1" hangingPunct="1">
              <a:defRPr/>
            </a:pPr>
            <a:endParaRPr lang="en-US" dirty="0"/>
          </a:p>
        </p:txBody>
      </p:sp>
      <p:sp>
        <p:nvSpPr>
          <p:cNvPr id="3" name="Slide Number Placeholder 2"/>
          <p:cNvSpPr>
            <a:spLocks noGrp="1"/>
          </p:cNvSpPr>
          <p:nvPr>
            <p:ph type="sldNum" sz="quarter" idx="12"/>
          </p:nvPr>
        </p:nvSpPr>
        <p:spPr/>
        <p:txBody>
          <a:bodyPr/>
          <a:lstStyle/>
          <a:p>
            <a:pPr>
              <a:defRPr/>
            </a:pPr>
            <a:fld id="{230D1143-BE48-4308-9AFF-BF03FD685C71}" type="slidenum">
              <a:rPr lang="en-US" smtClean="0"/>
              <a:pPr>
                <a:defRPr/>
              </a:pPr>
              <a:t>13</a:t>
            </a:fld>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1417638"/>
            <a:ext cx="66294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44516" y="6363173"/>
            <a:ext cx="3773790" cy="230832"/>
          </a:xfrm>
          <a:prstGeom prst="rect">
            <a:avLst/>
          </a:prstGeom>
          <a:noFill/>
        </p:spPr>
        <p:txBody>
          <a:bodyPr wrap="none" rtlCol="0">
            <a:spAutoFit/>
          </a:bodyPr>
          <a:lstStyle/>
          <a:p>
            <a:r>
              <a:rPr lang="en-US" sz="900" dirty="0"/>
              <a:t>Photo by Robert Kaufmann/FEMA - Feb 09, 2017 - Location: New Orleans, LA</a:t>
            </a:r>
          </a:p>
        </p:txBody>
      </p:sp>
    </p:spTree>
    <p:extLst>
      <p:ext uri="{BB962C8B-B14F-4D97-AF65-F5344CB8AC3E}">
        <p14:creationId xmlns:p14="http://schemas.microsoft.com/office/powerpoint/2010/main" val="176930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pPr marL="54864" eaLnBrk="1" fontAlgn="auto" hangingPunct="1">
              <a:spcAft>
                <a:spcPts val="0"/>
              </a:spcAft>
              <a:defRPr/>
            </a:pPr>
            <a:r>
              <a:rPr lang="en-US" sz="4000" dirty="0" err="1"/>
              <a:t>Photodocumentation</a:t>
            </a:r>
            <a:r>
              <a:rPr lang="en-US" sz="4000" dirty="0"/>
              <a:t> </a:t>
            </a:r>
            <a:endParaRPr lang="en-US" dirty="0"/>
          </a:p>
        </p:txBody>
      </p:sp>
      <p:sp>
        <p:nvSpPr>
          <p:cNvPr id="3" name="Slide Number Placeholder 2"/>
          <p:cNvSpPr>
            <a:spLocks noGrp="1"/>
          </p:cNvSpPr>
          <p:nvPr>
            <p:ph type="sldNum" sz="quarter" idx="12"/>
          </p:nvPr>
        </p:nvSpPr>
        <p:spPr/>
        <p:txBody>
          <a:bodyPr/>
          <a:lstStyle/>
          <a:p>
            <a:pPr>
              <a:defRPr/>
            </a:pPr>
            <a:fld id="{41982F66-3A0B-40AF-8172-AE189F661189}" type="slidenum">
              <a:rPr lang="en-US" smtClean="0"/>
              <a:pPr>
                <a:defRPr/>
              </a:pPr>
              <a:t>14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719" y="1169807"/>
            <a:ext cx="789056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68285" y="6436597"/>
            <a:ext cx="3526928" cy="230832"/>
          </a:xfrm>
          <a:prstGeom prst="rect">
            <a:avLst/>
          </a:prstGeom>
          <a:noFill/>
        </p:spPr>
        <p:txBody>
          <a:bodyPr wrap="none" rtlCol="0">
            <a:spAutoFit/>
          </a:bodyPr>
          <a:lstStyle/>
          <a:p>
            <a:r>
              <a:rPr lang="en-US" sz="900" dirty="0"/>
              <a:t>Photo by Bob McMillan/FEMA - Jul 02, 2007 - Location: Marble Falls, TX</a:t>
            </a:r>
          </a:p>
        </p:txBody>
      </p:sp>
    </p:spTree>
    <p:extLst>
      <p:ext uri="{BB962C8B-B14F-4D97-AF65-F5344CB8AC3E}">
        <p14:creationId xmlns:p14="http://schemas.microsoft.com/office/powerpoint/2010/main" val="414723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pPr marL="54864" eaLnBrk="1" fontAlgn="auto" hangingPunct="1">
              <a:spcAft>
                <a:spcPts val="0"/>
              </a:spcAft>
              <a:defRPr/>
            </a:pPr>
            <a:r>
              <a:rPr lang="en-US" sz="4000" dirty="0"/>
              <a:t>Building Needs</a:t>
            </a:r>
          </a:p>
        </p:txBody>
      </p:sp>
      <p:pic>
        <p:nvPicPr>
          <p:cNvPr id="37891" name="Content Placeholder 6" descr="DSCN7550.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776969" y="1295399"/>
            <a:ext cx="5210175" cy="3907631"/>
          </a:xfrm>
          <a:noFill/>
          <a:extLst>
            <a:ext uri="{909E8E84-426E-40DD-AFC4-6F175D3DCCD1}">
              <a14:hiddenFill xmlns:a14="http://schemas.microsoft.com/office/drawing/2010/main">
                <a:solidFill>
                  <a:srgbClr val="FFFFFF"/>
                </a:solidFill>
              </a14:hiddenFill>
            </a:ext>
          </a:extLst>
        </p:spPr>
      </p:pic>
      <p:pic>
        <p:nvPicPr>
          <p:cNvPr id="37892" name="Content Placeholder 7" descr="HH basement mold.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6204856" y="1295399"/>
            <a:ext cx="5210175" cy="3907631"/>
          </a:xfrm>
        </p:spPr>
      </p:pic>
      <p:sp>
        <p:nvSpPr>
          <p:cNvPr id="3" name="Slide Number Placeholder 2"/>
          <p:cNvSpPr>
            <a:spLocks noGrp="1"/>
          </p:cNvSpPr>
          <p:nvPr>
            <p:ph type="sldNum" sz="quarter" idx="12"/>
          </p:nvPr>
        </p:nvSpPr>
        <p:spPr/>
        <p:txBody>
          <a:bodyPr/>
          <a:lstStyle/>
          <a:p>
            <a:pPr>
              <a:defRPr/>
            </a:pPr>
            <a:fld id="{8F5C2807-9E88-4A61-969C-C30D6760ACB6}" type="slidenum">
              <a:rPr lang="en-US" smtClean="0"/>
              <a:pPr>
                <a:defRPr/>
              </a:pPr>
              <a:t>15</a:t>
            </a:fld>
            <a:endParaRPr lang="en-US"/>
          </a:p>
        </p:txBody>
      </p:sp>
      <p:sp>
        <p:nvSpPr>
          <p:cNvPr id="4" name="TextBox 3"/>
          <p:cNvSpPr txBox="1"/>
          <p:nvPr/>
        </p:nvSpPr>
        <p:spPr>
          <a:xfrm>
            <a:off x="10366170" y="5203030"/>
            <a:ext cx="1103187" cy="215444"/>
          </a:xfrm>
          <a:prstGeom prst="rect">
            <a:avLst/>
          </a:prstGeom>
          <a:noFill/>
        </p:spPr>
        <p:txBody>
          <a:bodyPr wrap="none" rtlCol="0">
            <a:spAutoFit/>
          </a:bodyPr>
          <a:lstStyle/>
          <a:p>
            <a:r>
              <a:rPr lang="en-US" sz="800" dirty="0"/>
              <a:t>Photos by Alex </a:t>
            </a:r>
            <a:r>
              <a:rPr lang="en-US" sz="800" dirty="0" err="1"/>
              <a:t>Allardt</a:t>
            </a:r>
            <a:endParaRPr lang="en-US" sz="800" dirty="0"/>
          </a:p>
        </p:txBody>
      </p:sp>
    </p:spTree>
    <p:extLst>
      <p:ext uri="{BB962C8B-B14F-4D97-AF65-F5344CB8AC3E}">
        <p14:creationId xmlns:p14="http://schemas.microsoft.com/office/powerpoint/2010/main" val="1702780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a:bodyPr>
          <a:lstStyle/>
          <a:p>
            <a:pPr eaLnBrk="1" fontAlgn="auto" hangingPunct="1">
              <a:spcAft>
                <a:spcPts val="0"/>
              </a:spcAft>
              <a:defRPr/>
            </a:pPr>
            <a:r>
              <a:rPr lang="en-US" sz="4000" dirty="0"/>
              <a:t>Health and Safety Needs</a:t>
            </a:r>
          </a:p>
        </p:txBody>
      </p:sp>
      <p:sp>
        <p:nvSpPr>
          <p:cNvPr id="113667" name="Rectangle 3"/>
          <p:cNvSpPr>
            <a:spLocks noGrp="1" noChangeArrowheads="1"/>
          </p:cNvSpPr>
          <p:nvPr>
            <p:ph sz="half" idx="1"/>
          </p:nvPr>
        </p:nvSpPr>
        <p:spPr>
          <a:xfrm>
            <a:off x="1828800" y="1524000"/>
            <a:ext cx="3657600" cy="4590288"/>
          </a:xfrm>
        </p:spPr>
        <p:txBody>
          <a:bodyPr>
            <a:normAutofit fontScale="92500" lnSpcReduction="20000"/>
          </a:bodyPr>
          <a:lstStyle/>
          <a:p>
            <a:pPr marL="274320" eaLnBrk="1" fontAlgn="auto" hangingPunct="1">
              <a:lnSpc>
                <a:spcPct val="90000"/>
              </a:lnSpc>
              <a:spcAft>
                <a:spcPts val="0"/>
              </a:spcAft>
              <a:defRPr/>
            </a:pPr>
            <a:r>
              <a:rPr lang="en-US" dirty="0"/>
              <a:t>Structural instability</a:t>
            </a:r>
          </a:p>
          <a:p>
            <a:pPr marL="274320" eaLnBrk="1" fontAlgn="auto" hangingPunct="1">
              <a:lnSpc>
                <a:spcPct val="90000"/>
              </a:lnSpc>
              <a:spcAft>
                <a:spcPts val="0"/>
              </a:spcAft>
              <a:defRPr/>
            </a:pPr>
            <a:r>
              <a:rPr lang="en-US" dirty="0"/>
              <a:t>Electrical systems + water</a:t>
            </a:r>
          </a:p>
          <a:p>
            <a:pPr marL="274320" eaLnBrk="1" fontAlgn="auto" hangingPunct="1">
              <a:lnSpc>
                <a:spcPct val="90000"/>
              </a:lnSpc>
              <a:spcAft>
                <a:spcPts val="0"/>
              </a:spcAft>
              <a:defRPr/>
            </a:pPr>
            <a:r>
              <a:rPr lang="en-US" dirty="0"/>
              <a:t>Natural gas, liquid propane, fuel oil lines</a:t>
            </a:r>
          </a:p>
          <a:p>
            <a:pPr marL="274320" eaLnBrk="1" fontAlgn="auto" hangingPunct="1">
              <a:lnSpc>
                <a:spcPct val="90000"/>
              </a:lnSpc>
              <a:spcAft>
                <a:spcPts val="0"/>
              </a:spcAft>
              <a:defRPr/>
            </a:pPr>
            <a:r>
              <a:rPr lang="en-US" dirty="0"/>
              <a:t>Physical hazards (tripping, slipping, straining)</a:t>
            </a:r>
          </a:p>
          <a:p>
            <a:pPr marL="274320" eaLnBrk="1" fontAlgn="auto" hangingPunct="1">
              <a:lnSpc>
                <a:spcPct val="90000"/>
              </a:lnSpc>
              <a:spcAft>
                <a:spcPts val="0"/>
              </a:spcAft>
              <a:defRPr/>
            </a:pPr>
            <a:r>
              <a:rPr lang="en-US" dirty="0"/>
              <a:t>Wild animals</a:t>
            </a:r>
          </a:p>
          <a:p>
            <a:pPr marL="274320" eaLnBrk="1" fontAlgn="auto" hangingPunct="1">
              <a:lnSpc>
                <a:spcPct val="90000"/>
              </a:lnSpc>
              <a:spcAft>
                <a:spcPts val="0"/>
              </a:spcAft>
              <a:defRPr/>
            </a:pPr>
            <a:r>
              <a:rPr lang="en-US" dirty="0"/>
              <a:t>Chemical exposure (asbestos, carbon monoxide, lead, arsenic)</a:t>
            </a:r>
          </a:p>
          <a:p>
            <a:pPr marL="274320" eaLnBrk="1" fontAlgn="auto" hangingPunct="1">
              <a:lnSpc>
                <a:spcPct val="90000"/>
              </a:lnSpc>
              <a:spcAft>
                <a:spcPts val="0"/>
              </a:spcAft>
              <a:defRPr/>
            </a:pPr>
            <a:r>
              <a:rPr lang="en-US" dirty="0"/>
              <a:t>Mold</a:t>
            </a:r>
          </a:p>
          <a:p>
            <a:pPr marL="274320" eaLnBrk="1" fontAlgn="auto" hangingPunct="1">
              <a:lnSpc>
                <a:spcPct val="90000"/>
              </a:lnSpc>
              <a:spcAft>
                <a:spcPts val="0"/>
              </a:spcAft>
              <a:buNone/>
              <a:defRPr/>
            </a:pPr>
            <a:endParaRPr lang="en-US" dirty="0"/>
          </a:p>
        </p:txBody>
      </p:sp>
      <p:sp>
        <p:nvSpPr>
          <p:cNvPr id="2" name="Slide Number Placeholder 1"/>
          <p:cNvSpPr>
            <a:spLocks noGrp="1"/>
          </p:cNvSpPr>
          <p:nvPr>
            <p:ph type="sldNum" sz="quarter" idx="12"/>
          </p:nvPr>
        </p:nvSpPr>
        <p:spPr/>
        <p:txBody>
          <a:bodyPr/>
          <a:lstStyle/>
          <a:p>
            <a:pPr>
              <a:defRPr/>
            </a:pPr>
            <a:fld id="{230D1143-BE48-4308-9AFF-BF03FD685C71}" type="slidenum">
              <a:rPr lang="en-US" smtClean="0"/>
              <a:pPr>
                <a:defRPr/>
              </a:pPr>
              <a:t>16</a:t>
            </a:fld>
            <a:endParaRPr lang="en-US"/>
          </a:p>
        </p:txBody>
      </p:sp>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38873" y="1524000"/>
            <a:ext cx="5637687" cy="422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68489" y="5752265"/>
            <a:ext cx="3352200" cy="230832"/>
          </a:xfrm>
          <a:prstGeom prst="rect">
            <a:avLst/>
          </a:prstGeom>
          <a:noFill/>
        </p:spPr>
        <p:txBody>
          <a:bodyPr wrap="none" rtlCol="0">
            <a:spAutoFit/>
          </a:bodyPr>
          <a:lstStyle/>
          <a:p>
            <a:r>
              <a:rPr lang="en-US" sz="900" dirty="0"/>
              <a:t>Photo by John Shea/FEMA - Jan 14, 2005 - Location: La Conchita, CA</a:t>
            </a:r>
          </a:p>
        </p:txBody>
      </p:sp>
    </p:spTree>
    <p:extLst>
      <p:ext uri="{BB962C8B-B14F-4D97-AF65-F5344CB8AC3E}">
        <p14:creationId xmlns:p14="http://schemas.microsoft.com/office/powerpoint/2010/main" val="2645703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All Water is Equal</a:t>
            </a:r>
          </a:p>
        </p:txBody>
      </p:sp>
      <p:sp>
        <p:nvSpPr>
          <p:cNvPr id="4" name="Slide Number Placeholder 3"/>
          <p:cNvSpPr>
            <a:spLocks noGrp="1"/>
          </p:cNvSpPr>
          <p:nvPr>
            <p:ph type="sldNum" sz="quarter" idx="12"/>
          </p:nvPr>
        </p:nvSpPr>
        <p:spPr/>
        <p:txBody>
          <a:bodyPr/>
          <a:lstStyle/>
          <a:p>
            <a:pPr>
              <a:defRPr/>
            </a:pPr>
            <a:fld id="{DB5E7C76-9AD8-4199-95C5-08EC76F1374D}" type="slidenum">
              <a:rPr lang="en-US" smtClean="0"/>
              <a:pPr>
                <a:defRPr/>
              </a:pPr>
              <a:t>17</a:t>
            </a:fld>
            <a:endParaRPr lang="en-US"/>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16283" y="1519777"/>
            <a:ext cx="5959433" cy="476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032815" y="6243115"/>
            <a:ext cx="3313728" cy="230832"/>
          </a:xfrm>
          <a:prstGeom prst="rect">
            <a:avLst/>
          </a:prstGeom>
          <a:noFill/>
        </p:spPr>
        <p:txBody>
          <a:bodyPr wrap="none" rtlCol="0">
            <a:spAutoFit/>
          </a:bodyPr>
          <a:lstStyle/>
          <a:p>
            <a:r>
              <a:rPr lang="en-US" sz="900" dirty="0"/>
              <a:t>Photo by David Fine/FEMA - May 03, 2010 - Location: Nashville, TN</a:t>
            </a:r>
          </a:p>
        </p:txBody>
      </p:sp>
    </p:spTree>
    <p:extLst>
      <p:ext uri="{BB962C8B-B14F-4D97-AF65-F5344CB8AC3E}">
        <p14:creationId xmlns:p14="http://schemas.microsoft.com/office/powerpoint/2010/main" val="334989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fontAlgn="auto" hangingPunct="1">
              <a:spcAft>
                <a:spcPts val="0"/>
              </a:spcAft>
              <a:defRPr/>
            </a:pPr>
            <a:r>
              <a:rPr lang="en-US" sz="4000" dirty="0"/>
              <a:t>Collection Needs</a:t>
            </a:r>
            <a:endParaRPr lang="en-US" dirty="0"/>
          </a:p>
        </p:txBody>
      </p:sp>
      <p:sp>
        <p:nvSpPr>
          <p:cNvPr id="2" name="Slide Number Placeholder 1"/>
          <p:cNvSpPr>
            <a:spLocks noGrp="1"/>
          </p:cNvSpPr>
          <p:nvPr>
            <p:ph type="sldNum" sz="quarter" idx="12"/>
          </p:nvPr>
        </p:nvSpPr>
        <p:spPr/>
        <p:txBody>
          <a:bodyPr/>
          <a:lstStyle/>
          <a:p>
            <a:pPr>
              <a:defRPr/>
            </a:pPr>
            <a:fld id="{230D1143-BE48-4308-9AFF-BF03FD685C71}" type="slidenum">
              <a:rPr lang="en-US" smtClean="0"/>
              <a:pPr>
                <a:defRPr/>
              </a:pPr>
              <a:t>18</a:t>
            </a:fld>
            <a:endParaRPr lang="en-US"/>
          </a:p>
        </p:txBody>
      </p:sp>
      <p:pic>
        <p:nvPicPr>
          <p:cNvPr id="6147" name="Picture 3" descr="C:\Users\bookconservator\Dropbox\2017_18MANEH\Photos\2018-07-16 13.11.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863" y="1331258"/>
            <a:ext cx="8552214" cy="481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6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4000" dirty="0"/>
              <a:t>Assessment Forms</a:t>
            </a:r>
            <a:endParaRPr lang="en-US" dirty="0"/>
          </a:p>
        </p:txBody>
      </p:sp>
      <p:sp>
        <p:nvSpPr>
          <p:cNvPr id="3" name="Slide Number Placeholder 2"/>
          <p:cNvSpPr>
            <a:spLocks noGrp="1"/>
          </p:cNvSpPr>
          <p:nvPr>
            <p:ph type="sldNum" sz="quarter" idx="12"/>
          </p:nvPr>
        </p:nvSpPr>
        <p:spPr/>
        <p:txBody>
          <a:bodyPr/>
          <a:lstStyle/>
          <a:p>
            <a:pPr>
              <a:defRPr/>
            </a:pPr>
            <a:fld id="{20E3D245-E25D-4EAF-9FBC-6E866644436C}" type="slidenum">
              <a:rPr lang="en-US" smtClean="0"/>
              <a:pPr>
                <a:defRPr/>
              </a:pPr>
              <a:t>19</a:t>
            </a:fld>
            <a:endParaRPr lang="en-US"/>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l="17451" t="13174" r="15224" b="1804"/>
          <a:stretch>
            <a:fillRect/>
          </a:stretch>
        </p:blipFill>
        <p:spPr bwMode="auto">
          <a:xfrm>
            <a:off x="2743200" y="1202378"/>
            <a:ext cx="67056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073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p:txBody>
          <a:bodyPr>
            <a:noAutofit/>
          </a:bodyPr>
          <a:lstStyle/>
          <a:p>
            <a:pPr fontAlgn="auto">
              <a:spcAft>
                <a:spcPts val="0"/>
              </a:spcAft>
              <a:defRPr/>
            </a:pPr>
            <a:r>
              <a:rPr lang="en-US" sz="6000" dirty="0"/>
              <a:t>All Hands on Deck: Disaster Response and Recovery</a:t>
            </a:r>
            <a:endParaRPr lang="en-US" dirty="0"/>
          </a:p>
        </p:txBody>
      </p:sp>
      <p:sp>
        <p:nvSpPr>
          <p:cNvPr id="2" name="Subtitle 1"/>
          <p:cNvSpPr>
            <a:spLocks noGrp="1"/>
          </p:cNvSpPr>
          <p:nvPr>
            <p:ph type="subTitle" idx="1"/>
          </p:nvPr>
        </p:nvSpPr>
        <p:spPr/>
        <p:txBody>
          <a:bodyPr/>
          <a:lstStyle/>
          <a:p>
            <a:r>
              <a:rPr lang="en-US" dirty="0"/>
              <a:t>Sponsored by the </a:t>
            </a:r>
          </a:p>
          <a:p>
            <a:r>
              <a:rPr lang="en-US" dirty="0"/>
              <a:t>Capital New York Alliance for Response</a:t>
            </a:r>
          </a:p>
          <a:p>
            <a:r>
              <a:rPr lang="en-US" dirty="0"/>
              <a:t>11 January 2021</a:t>
            </a:r>
          </a:p>
        </p:txBody>
      </p:sp>
      <p:sp>
        <p:nvSpPr>
          <p:cNvPr id="3" name="Slide Number Placeholder 2"/>
          <p:cNvSpPr>
            <a:spLocks noGrp="1"/>
          </p:cNvSpPr>
          <p:nvPr>
            <p:ph type="sldNum" sz="quarter" idx="12"/>
          </p:nvPr>
        </p:nvSpPr>
        <p:spPr/>
        <p:txBody>
          <a:bodyPr/>
          <a:lstStyle/>
          <a:p>
            <a:pPr>
              <a:defRPr/>
            </a:pPr>
            <a:fld id="{0FD47D7E-BCCA-4AB7-B308-AA4792CEB8B6}" type="slidenum">
              <a:rPr lang="en-US" smtClean="0"/>
              <a:pPr>
                <a:defRPr/>
              </a:pPr>
              <a:t>2</a:t>
            </a:fld>
            <a:endParaRPr lang="en-US" dirty="0"/>
          </a:p>
        </p:txBody>
      </p:sp>
    </p:spTree>
    <p:extLst>
      <p:ext uri="{BB962C8B-B14F-4D97-AF65-F5344CB8AC3E}">
        <p14:creationId xmlns:p14="http://schemas.microsoft.com/office/powerpoint/2010/main" val="272089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eaLnBrk="1" fontAlgn="auto" hangingPunct="1">
              <a:spcAft>
                <a:spcPts val="0"/>
              </a:spcAft>
              <a:defRPr/>
            </a:pPr>
            <a:endParaRPr lang="en-US" dirty="0"/>
          </a:p>
        </p:txBody>
      </p:sp>
      <p:sp>
        <p:nvSpPr>
          <p:cNvPr id="2" name="Text Placeholder 1"/>
          <p:cNvSpPr>
            <a:spLocks noGrp="1"/>
          </p:cNvSpPr>
          <p:nvPr>
            <p:ph type="body" idx="1"/>
          </p:nvPr>
        </p:nvSpPr>
        <p:spPr/>
        <p:txBody>
          <a:bodyPr/>
          <a:lstStyle/>
          <a:p>
            <a:pPr>
              <a:defRPr/>
            </a:pPr>
            <a:r>
              <a:rPr lang="en-US" sz="8000" dirty="0"/>
              <a:t>Plan</a:t>
            </a:r>
          </a:p>
        </p:txBody>
      </p:sp>
      <p:sp>
        <p:nvSpPr>
          <p:cNvPr id="3" name="Slide Number Placeholder 2"/>
          <p:cNvSpPr>
            <a:spLocks noGrp="1"/>
          </p:cNvSpPr>
          <p:nvPr>
            <p:ph type="sldNum" sz="quarter" idx="12"/>
          </p:nvPr>
        </p:nvSpPr>
        <p:spPr/>
        <p:txBody>
          <a:bodyPr/>
          <a:lstStyle/>
          <a:p>
            <a:pPr>
              <a:defRPr/>
            </a:pPr>
            <a:fld id="{98664C8F-732B-48CD-BCDE-E0D1B7BAD728}" type="slidenum">
              <a:rPr lang="en-US" smtClean="0"/>
              <a:pPr>
                <a:defRPr/>
              </a:pPr>
              <a:t>20</a:t>
            </a:fld>
            <a:endParaRPr lang="en-US" dirty="0"/>
          </a:p>
        </p:txBody>
      </p:sp>
    </p:spTree>
    <p:extLst>
      <p:ext uri="{BB962C8B-B14F-4D97-AF65-F5344CB8AC3E}">
        <p14:creationId xmlns:p14="http://schemas.microsoft.com/office/powerpoint/2010/main" val="35009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4000" dirty="0"/>
              <a:t>Evaluation &amp; Planning</a:t>
            </a:r>
          </a:p>
        </p:txBody>
      </p:sp>
      <p:pic>
        <p:nvPicPr>
          <p:cNvPr id="47107" name="Content Placeholder 7" descr="CT  April 12 Disaster Wkshp . 035.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981200" y="1828800"/>
            <a:ext cx="5334000" cy="4000500"/>
          </a:xfrm>
        </p:spPr>
      </p:pic>
      <p:sp>
        <p:nvSpPr>
          <p:cNvPr id="3" name="Text Placeholder 2"/>
          <p:cNvSpPr>
            <a:spLocks noGrp="1"/>
          </p:cNvSpPr>
          <p:nvPr>
            <p:ph sz="half" idx="2"/>
          </p:nvPr>
        </p:nvSpPr>
        <p:spPr>
          <a:xfrm>
            <a:off x="7467600" y="1828800"/>
            <a:ext cx="2133600" cy="4297680"/>
          </a:xfrm>
        </p:spPr>
        <p:txBody>
          <a:bodyPr>
            <a:normAutofit/>
          </a:bodyPr>
          <a:lstStyle/>
          <a:p>
            <a:pPr eaLnBrk="1" hangingPunct="1">
              <a:defRPr/>
            </a:pPr>
            <a:r>
              <a:rPr lang="en-US" dirty="0"/>
              <a:t>Assess</a:t>
            </a:r>
          </a:p>
          <a:p>
            <a:pPr eaLnBrk="1" hangingPunct="1">
              <a:defRPr/>
            </a:pPr>
            <a:r>
              <a:rPr lang="en-US" dirty="0"/>
              <a:t>Classify</a:t>
            </a:r>
          </a:p>
          <a:p>
            <a:pPr eaLnBrk="1" hangingPunct="1">
              <a:defRPr/>
            </a:pPr>
            <a:r>
              <a:rPr lang="en-US" dirty="0"/>
              <a:t>Prioritize</a:t>
            </a:r>
          </a:p>
          <a:p>
            <a:pPr marL="44450" indent="0" eaLnBrk="1" hangingPunct="1">
              <a:buNone/>
              <a:defRPr/>
            </a:pPr>
            <a:endParaRPr lang="en-US" dirty="0"/>
          </a:p>
        </p:txBody>
      </p:sp>
      <p:sp>
        <p:nvSpPr>
          <p:cNvPr id="4" name="Slide Number Placeholder 3"/>
          <p:cNvSpPr>
            <a:spLocks noGrp="1"/>
          </p:cNvSpPr>
          <p:nvPr>
            <p:ph type="sldNum" sz="quarter" idx="12"/>
          </p:nvPr>
        </p:nvSpPr>
        <p:spPr/>
        <p:txBody>
          <a:bodyPr/>
          <a:lstStyle/>
          <a:p>
            <a:pPr>
              <a:defRPr/>
            </a:pPr>
            <a:fld id="{41982F66-3A0B-40AF-8172-AE189F661189}" type="slidenum">
              <a:rPr lang="en-US" smtClean="0"/>
              <a:pPr>
                <a:defRPr/>
              </a:pPr>
              <a:t>21</a:t>
            </a:fld>
            <a:endParaRPr lang="en-US"/>
          </a:p>
        </p:txBody>
      </p:sp>
    </p:spTree>
    <p:extLst>
      <p:ext uri="{BB962C8B-B14F-4D97-AF65-F5344CB8AC3E}">
        <p14:creationId xmlns:p14="http://schemas.microsoft.com/office/powerpoint/2010/main" val="3755536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4864" eaLnBrk="1" fontAlgn="auto" hangingPunct="1">
              <a:spcAft>
                <a:spcPts val="0"/>
              </a:spcAft>
              <a:defRPr/>
            </a:pPr>
            <a:r>
              <a:rPr lang="en-US" sz="4000" dirty="0"/>
              <a:t>Incident Action Plan</a:t>
            </a:r>
          </a:p>
        </p:txBody>
      </p:sp>
      <p:pic>
        <p:nvPicPr>
          <p:cNvPr id="60419" name="Content Placeholder 8" descr="ICS assignment example.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983278" y="1665967"/>
            <a:ext cx="3653444" cy="4330931"/>
          </a:xfrm>
        </p:spPr>
      </p:pic>
      <p:pic>
        <p:nvPicPr>
          <p:cNvPr id="60420" name="Content Placeholder 8" descr="ICS assessment operational structure.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003868" y="1568291"/>
            <a:ext cx="3537065" cy="4526280"/>
          </a:xfrm>
        </p:spPr>
      </p:pic>
      <p:sp>
        <p:nvSpPr>
          <p:cNvPr id="3" name="Slide Number Placeholder 2"/>
          <p:cNvSpPr>
            <a:spLocks noGrp="1"/>
          </p:cNvSpPr>
          <p:nvPr>
            <p:ph type="sldNum" sz="quarter" idx="12"/>
          </p:nvPr>
        </p:nvSpPr>
        <p:spPr/>
        <p:txBody>
          <a:bodyPr/>
          <a:lstStyle/>
          <a:p>
            <a:pPr>
              <a:defRPr/>
            </a:pPr>
            <a:fld id="{8F5C2807-9E88-4A61-969C-C30D6760ACB6}" type="slidenum">
              <a:rPr lang="en-US" smtClean="0"/>
              <a:pPr>
                <a:defRPr/>
              </a:pPr>
              <a:t>22</a:t>
            </a:fld>
            <a:endParaRPr lang="en-US"/>
          </a:p>
        </p:txBody>
      </p:sp>
    </p:spTree>
    <p:extLst>
      <p:ext uri="{BB962C8B-B14F-4D97-AF65-F5344CB8AC3E}">
        <p14:creationId xmlns:p14="http://schemas.microsoft.com/office/powerpoint/2010/main" val="39668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r>
              <a:rPr lang="en-US" sz="6000" dirty="0"/>
              <a:t>Salvage Priorities</a:t>
            </a:r>
          </a:p>
        </p:txBody>
      </p:sp>
    </p:spTree>
    <p:extLst>
      <p:ext uri="{BB962C8B-B14F-4D97-AF65-F5344CB8AC3E}">
        <p14:creationId xmlns:p14="http://schemas.microsoft.com/office/powerpoint/2010/main" val="343670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Salvage Priorities</a:t>
            </a:r>
          </a:p>
        </p:txBody>
      </p:sp>
      <p:sp>
        <p:nvSpPr>
          <p:cNvPr id="5" name="Content Placeholder 4"/>
          <p:cNvSpPr>
            <a:spLocks noGrp="1"/>
          </p:cNvSpPr>
          <p:nvPr>
            <p:ph idx="1"/>
          </p:nvPr>
        </p:nvSpPr>
        <p:spPr/>
        <p:txBody>
          <a:bodyPr/>
          <a:lstStyle/>
          <a:p>
            <a:r>
              <a:rPr lang="en-US" u="sng" dirty="0"/>
              <a:t>Collections</a:t>
            </a:r>
            <a:r>
              <a:rPr lang="en-US" dirty="0"/>
              <a:t> to be considered as priorities for salvage:</a:t>
            </a:r>
          </a:p>
          <a:p>
            <a:pPr lvl="1"/>
            <a:r>
              <a:rPr lang="en-US" sz="2400" dirty="0"/>
              <a:t>Materials that support your institution's primary mission</a:t>
            </a:r>
          </a:p>
          <a:p>
            <a:pPr lvl="1"/>
            <a:r>
              <a:rPr lang="en-US" sz="2400" dirty="0"/>
              <a:t>Unique collections</a:t>
            </a:r>
          </a:p>
          <a:p>
            <a:pPr lvl="1"/>
            <a:r>
              <a:rPr lang="en-US" sz="2400" dirty="0"/>
              <a:t>Heavily used collections</a:t>
            </a:r>
          </a:p>
          <a:p>
            <a:pPr lvl="1"/>
            <a:r>
              <a:rPr lang="en-US" sz="2400" dirty="0"/>
              <a:t>Collections with legal retention requirements</a:t>
            </a:r>
          </a:p>
          <a:p>
            <a:pPr lvl="1"/>
            <a:r>
              <a:rPr lang="en-US" sz="2400" dirty="0"/>
              <a:t>Collections that are difficult or expensive to replace</a:t>
            </a:r>
          </a:p>
          <a:p>
            <a:pPr lvl="1"/>
            <a:r>
              <a:rPr lang="en-US" sz="2400" dirty="0"/>
              <a:t>Collections with scholarly research value</a:t>
            </a:r>
          </a:p>
          <a:p>
            <a:pPr lvl="1"/>
            <a:r>
              <a:rPr lang="en-US" sz="2400" dirty="0"/>
              <a:t>Collections with monetary or </a:t>
            </a:r>
            <a:r>
              <a:rPr lang="en-US" sz="2400" dirty="0" err="1"/>
              <a:t>artifactual</a:t>
            </a:r>
            <a:r>
              <a:rPr lang="en-US" sz="2400" dirty="0"/>
              <a:t> value</a:t>
            </a:r>
          </a:p>
          <a:p>
            <a:pPr lvl="1"/>
            <a:r>
              <a:rPr lang="en-US" sz="2400" dirty="0"/>
              <a:t>Formats that are particularly vulnerable to damage (e.g., paintings)</a:t>
            </a:r>
          </a:p>
          <a:p>
            <a:pPr lvl="1"/>
            <a:r>
              <a:rPr lang="en-US" sz="2400" dirty="0"/>
              <a:t>Materials on loan</a:t>
            </a:r>
          </a:p>
        </p:txBody>
      </p:sp>
    </p:spTree>
    <p:extLst>
      <p:ext uri="{BB962C8B-B14F-4D97-AF65-F5344CB8AC3E}">
        <p14:creationId xmlns:p14="http://schemas.microsoft.com/office/powerpoint/2010/main" val="86529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and images</a:t>
            </a:r>
          </a:p>
        </p:txBody>
      </p:sp>
      <p:pic>
        <p:nvPicPr>
          <p:cNvPr id="10" name="Content Placeholder 9"/>
          <p:cNvPicPr>
            <a:picLocks noGrp="1" noChangeAspect="1"/>
          </p:cNvPicPr>
          <p:nvPr>
            <p:ph sz="half" idx="1"/>
          </p:nvPr>
        </p:nvPicPr>
        <p:blipFill>
          <a:blip r:embed="rId3"/>
          <a:stretch>
            <a:fillRect/>
          </a:stretch>
        </p:blipFill>
        <p:spPr>
          <a:xfrm>
            <a:off x="408551" y="2234405"/>
            <a:ext cx="6198536" cy="3397274"/>
          </a:xfrm>
          <a:prstGeom prst="rect">
            <a:avLst/>
          </a:prstGeom>
        </p:spPr>
      </p:pic>
      <p:pic>
        <p:nvPicPr>
          <p:cNvPr id="11" name="Content Placeholder 10"/>
          <p:cNvPicPr>
            <a:picLocks noGrp="1" noChangeAspect="1"/>
          </p:cNvPicPr>
          <p:nvPr>
            <p:ph sz="half" idx="2"/>
          </p:nvPr>
        </p:nvPicPr>
        <p:blipFill>
          <a:blip r:embed="rId4"/>
          <a:stretch>
            <a:fillRect/>
          </a:stretch>
        </p:blipFill>
        <p:spPr>
          <a:xfrm>
            <a:off x="6832510" y="2234405"/>
            <a:ext cx="4986640" cy="3397273"/>
          </a:xfrm>
          <a:prstGeom prst="rect">
            <a:avLst/>
          </a:prstGeom>
        </p:spPr>
      </p:pic>
    </p:spTree>
    <p:extLst>
      <p:ext uri="{BB962C8B-B14F-4D97-AF65-F5344CB8AC3E}">
        <p14:creationId xmlns:p14="http://schemas.microsoft.com/office/powerpoint/2010/main" val="404160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normAutofit/>
          </a:bodyPr>
          <a:lstStyle/>
          <a:p>
            <a:r>
              <a:rPr lang="en-US" sz="6000" dirty="0"/>
              <a:t>Salvage  Options</a:t>
            </a:r>
          </a:p>
        </p:txBody>
      </p:sp>
      <p:sp>
        <p:nvSpPr>
          <p:cNvPr id="4" name="Slide Number Placeholder 3"/>
          <p:cNvSpPr>
            <a:spLocks noGrp="1"/>
          </p:cNvSpPr>
          <p:nvPr>
            <p:ph type="sldNum" sz="quarter" idx="12"/>
          </p:nvPr>
        </p:nvSpPr>
        <p:spPr/>
        <p:txBody>
          <a:bodyPr/>
          <a:lstStyle/>
          <a:p>
            <a:pPr>
              <a:defRPr/>
            </a:pPr>
            <a:fld id="{DB5E7C76-9AD8-4199-95C5-08EC76F1374D}" type="slidenum">
              <a:rPr lang="en-US" smtClean="0"/>
              <a:pPr>
                <a:defRPr/>
              </a:pPr>
              <a:t>26</a:t>
            </a:fld>
            <a:endParaRPr lang="en-US"/>
          </a:p>
        </p:txBody>
      </p:sp>
    </p:spTree>
    <p:extLst>
      <p:ext uri="{BB962C8B-B14F-4D97-AF65-F5344CB8AC3E}">
        <p14:creationId xmlns:p14="http://schemas.microsoft.com/office/powerpoint/2010/main" val="306919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Dehumidification/Desiccant Air Drying</a:t>
            </a:r>
          </a:p>
        </p:txBody>
      </p:sp>
      <p:sp>
        <p:nvSpPr>
          <p:cNvPr id="3" name="Content Placeholder 2"/>
          <p:cNvSpPr>
            <a:spLocks noGrp="1"/>
          </p:cNvSpPr>
          <p:nvPr>
            <p:ph idx="1"/>
          </p:nvPr>
        </p:nvSpPr>
        <p:spPr/>
        <p:txBody>
          <a:bodyPr/>
          <a:lstStyle/>
          <a:p>
            <a:pPr marL="274320" fontAlgn="auto">
              <a:spcAft>
                <a:spcPts val="0"/>
              </a:spcAft>
              <a:buNone/>
              <a:defRPr/>
            </a:pPr>
            <a:r>
              <a:rPr lang="en-US" b="1" dirty="0"/>
              <a:t>Advantages</a:t>
            </a:r>
            <a:endParaRPr lang="en-US" dirty="0"/>
          </a:p>
          <a:p>
            <a:pPr marL="274320" fontAlgn="auto">
              <a:spcAft>
                <a:spcPts val="0"/>
              </a:spcAft>
              <a:defRPr/>
            </a:pPr>
            <a:r>
              <a:rPr lang="en-US" dirty="0"/>
              <a:t>Scalable – works for large or small disasters</a:t>
            </a:r>
          </a:p>
          <a:p>
            <a:pPr marL="274320" fontAlgn="auto">
              <a:spcAft>
                <a:spcPts val="0"/>
              </a:spcAft>
              <a:defRPr/>
            </a:pPr>
            <a:r>
              <a:rPr lang="en-US" dirty="0"/>
              <a:t>On- or off-site but always done by a vendor</a:t>
            </a:r>
          </a:p>
          <a:p>
            <a:pPr marL="274320" fontAlgn="auto">
              <a:spcAft>
                <a:spcPts val="0"/>
              </a:spcAft>
              <a:defRPr/>
            </a:pPr>
            <a:r>
              <a:rPr lang="en-US" dirty="0"/>
              <a:t>Collections accessible during drying</a:t>
            </a:r>
          </a:p>
          <a:p>
            <a:pPr marL="274320" fontAlgn="auto">
              <a:spcAft>
                <a:spcPts val="0"/>
              </a:spcAft>
              <a:buNone/>
              <a:defRPr/>
            </a:pPr>
            <a:endParaRPr lang="en-US" b="1" dirty="0"/>
          </a:p>
          <a:p>
            <a:pPr marL="274320" fontAlgn="auto">
              <a:spcAft>
                <a:spcPts val="0"/>
              </a:spcAft>
              <a:buNone/>
              <a:defRPr/>
            </a:pPr>
            <a:r>
              <a:rPr lang="en-US" b="1" dirty="0"/>
              <a:t>Disadvantages</a:t>
            </a:r>
            <a:endParaRPr lang="en-US" dirty="0"/>
          </a:p>
          <a:p>
            <a:pPr marL="274320" fontAlgn="auto">
              <a:spcAft>
                <a:spcPts val="0"/>
              </a:spcAft>
              <a:defRPr/>
            </a:pPr>
            <a:r>
              <a:rPr lang="en-US" dirty="0"/>
              <a:t>Labor intensive</a:t>
            </a:r>
          </a:p>
          <a:p>
            <a:pPr marL="274320" fontAlgn="auto">
              <a:spcAft>
                <a:spcPts val="0"/>
              </a:spcAft>
              <a:defRPr/>
            </a:pPr>
            <a:r>
              <a:rPr lang="en-US" dirty="0"/>
              <a:t>Does not work for clay-coated papers</a:t>
            </a:r>
          </a:p>
          <a:p>
            <a:endParaRPr lang="en-US" dirty="0"/>
          </a:p>
        </p:txBody>
      </p:sp>
      <p:sp>
        <p:nvSpPr>
          <p:cNvPr id="4" name="Slide Number Placeholder 3"/>
          <p:cNvSpPr>
            <a:spLocks noGrp="1"/>
          </p:cNvSpPr>
          <p:nvPr>
            <p:ph type="sldNum" sz="quarter" idx="12"/>
          </p:nvPr>
        </p:nvSpPr>
        <p:spPr/>
        <p:txBody>
          <a:bodyPr/>
          <a:lstStyle/>
          <a:p>
            <a:pPr>
              <a:defRPr/>
            </a:pPr>
            <a:fld id="{DB5E7C76-9AD8-4199-95C5-08EC76F1374D}" type="slidenum">
              <a:rPr lang="en-US" smtClean="0"/>
              <a:pPr>
                <a:defRPr/>
              </a:pPr>
              <a:t>27</a:t>
            </a:fld>
            <a:endParaRPr lang="en-US"/>
          </a:p>
        </p:txBody>
      </p:sp>
    </p:spTree>
    <p:extLst>
      <p:ext uri="{BB962C8B-B14F-4D97-AF65-F5344CB8AC3E}">
        <p14:creationId xmlns:p14="http://schemas.microsoft.com/office/powerpoint/2010/main" val="87439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n-US"/>
              <a:t>Air drying</a:t>
            </a:r>
          </a:p>
        </p:txBody>
      </p:sp>
      <p:sp>
        <p:nvSpPr>
          <p:cNvPr id="7171" name="Rectangle 3"/>
          <p:cNvSpPr>
            <a:spLocks noGrp="1" noChangeArrowheads="1"/>
          </p:cNvSpPr>
          <p:nvPr>
            <p:ph sz="half" idx="1"/>
          </p:nvPr>
        </p:nvSpPr>
        <p:spPr/>
        <p:txBody>
          <a:bodyPr>
            <a:normAutofit fontScale="55000" lnSpcReduction="20000"/>
          </a:bodyPr>
          <a:lstStyle/>
          <a:p>
            <a:pPr marL="274320" fontAlgn="auto">
              <a:spcAft>
                <a:spcPts val="0"/>
              </a:spcAft>
              <a:buNone/>
              <a:defRPr/>
            </a:pPr>
            <a:r>
              <a:rPr lang="en-US" sz="3800" b="1" dirty="0"/>
              <a:t>Advantages</a:t>
            </a:r>
            <a:endParaRPr lang="en-US" sz="3800" dirty="0"/>
          </a:p>
          <a:p>
            <a:pPr marL="274320" fontAlgn="auto">
              <a:spcAft>
                <a:spcPts val="0"/>
              </a:spcAft>
              <a:defRPr/>
            </a:pPr>
            <a:r>
              <a:rPr lang="en-US" sz="3800" dirty="0"/>
              <a:t>Best procedure for drying small numbers of objects</a:t>
            </a:r>
          </a:p>
          <a:p>
            <a:pPr marL="274320" fontAlgn="auto">
              <a:spcAft>
                <a:spcPts val="0"/>
              </a:spcAft>
              <a:defRPr/>
            </a:pPr>
            <a:r>
              <a:rPr lang="en-US" sz="3800" dirty="0"/>
              <a:t>Often the least expensive in terms of </a:t>
            </a:r>
            <a:r>
              <a:rPr lang="en-US" sz="3800" i="1" dirty="0"/>
              <a:t>immediate</a:t>
            </a:r>
            <a:r>
              <a:rPr lang="en-US" sz="3800" dirty="0"/>
              <a:t> cost</a:t>
            </a:r>
          </a:p>
          <a:p>
            <a:pPr marL="274320" fontAlgn="auto">
              <a:spcAft>
                <a:spcPts val="0"/>
              </a:spcAft>
              <a:buNone/>
              <a:defRPr/>
            </a:pPr>
            <a:endParaRPr lang="en-US" sz="3800" b="1" dirty="0"/>
          </a:p>
          <a:p>
            <a:pPr marL="274320" fontAlgn="auto">
              <a:spcAft>
                <a:spcPts val="0"/>
              </a:spcAft>
              <a:buNone/>
              <a:defRPr/>
            </a:pPr>
            <a:r>
              <a:rPr lang="en-US" sz="3800" b="1" dirty="0"/>
              <a:t>Disadvantages</a:t>
            </a:r>
            <a:endParaRPr lang="en-US" sz="3800" dirty="0"/>
          </a:p>
          <a:p>
            <a:pPr marL="274320" fontAlgn="auto">
              <a:spcAft>
                <a:spcPts val="0"/>
              </a:spcAft>
              <a:defRPr/>
            </a:pPr>
            <a:r>
              <a:rPr lang="en-US" sz="3800" dirty="0"/>
              <a:t>Limited by availability of trained professional, staff, and volunteers – as well as space</a:t>
            </a:r>
          </a:p>
          <a:p>
            <a:pPr marL="274320" fontAlgn="auto">
              <a:spcAft>
                <a:spcPts val="0"/>
              </a:spcAft>
              <a:defRPr/>
            </a:pPr>
            <a:r>
              <a:rPr lang="en-US" sz="3800" dirty="0"/>
              <a:t>Distortion or damage to items requiring treatment after drying</a:t>
            </a:r>
          </a:p>
          <a:p>
            <a:pPr marL="274320" fontAlgn="auto">
              <a:spcAft>
                <a:spcPts val="0"/>
              </a:spcAft>
              <a:defRPr/>
            </a:pPr>
            <a:r>
              <a:rPr lang="en-US" sz="3800" dirty="0"/>
              <a:t>Risk of mold increases when items dry too slowly or are not thoroughly dried before returning to storage.</a:t>
            </a:r>
          </a:p>
          <a:p>
            <a:pPr marL="45720" indent="0" fontAlgn="auto">
              <a:spcAft>
                <a:spcPts val="0"/>
              </a:spcAft>
              <a:buNone/>
              <a:defRPr/>
            </a:pPr>
            <a:endParaRPr lang="en-US" dirty="0"/>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28</a:t>
            </a:fld>
            <a:endParaRPr lang="en-US"/>
          </a:p>
        </p:txBody>
      </p:sp>
      <p:pic>
        <p:nvPicPr>
          <p:cNvPr id="409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270715" y="1871300"/>
            <a:ext cx="5311685" cy="398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34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fontAlgn="auto">
              <a:spcAft>
                <a:spcPts val="0"/>
              </a:spcAft>
              <a:defRPr/>
            </a:pPr>
            <a:r>
              <a:rPr lang="en-US"/>
              <a:t>Freezing</a:t>
            </a:r>
          </a:p>
        </p:txBody>
      </p:sp>
      <p:sp>
        <p:nvSpPr>
          <p:cNvPr id="3" name="Content Placeholder 2"/>
          <p:cNvSpPr>
            <a:spLocks noGrp="1"/>
          </p:cNvSpPr>
          <p:nvPr>
            <p:ph sz="half" idx="2"/>
          </p:nvPr>
        </p:nvSpPr>
        <p:spPr/>
        <p:txBody>
          <a:bodyPr>
            <a:normAutofit fontScale="85000" lnSpcReduction="20000"/>
          </a:bodyPr>
          <a:lstStyle/>
          <a:p>
            <a:pPr marL="274320" fontAlgn="auto">
              <a:spcAft>
                <a:spcPts val="0"/>
              </a:spcAft>
              <a:buNone/>
              <a:defRPr/>
            </a:pPr>
            <a:r>
              <a:rPr lang="en-US" b="1" dirty="0"/>
              <a:t>Advantages</a:t>
            </a:r>
            <a:endParaRPr lang="en-US" dirty="0"/>
          </a:p>
          <a:p>
            <a:pPr marL="274320" fontAlgn="auto">
              <a:spcAft>
                <a:spcPts val="0"/>
              </a:spcAft>
              <a:defRPr/>
            </a:pPr>
            <a:r>
              <a:rPr lang="en-US" dirty="0"/>
              <a:t>Best procedure for stabilizing large number of items, can be done in batches</a:t>
            </a:r>
          </a:p>
          <a:p>
            <a:pPr marL="274320" fontAlgn="auto">
              <a:spcAft>
                <a:spcPts val="0"/>
              </a:spcAft>
              <a:defRPr/>
            </a:pPr>
            <a:r>
              <a:rPr lang="en-US" dirty="0"/>
              <a:t>Recommended if you cannot attend to wet materials within 48 hours, when mold growth is most likely</a:t>
            </a:r>
          </a:p>
          <a:p>
            <a:pPr marL="45720" indent="0" fontAlgn="auto">
              <a:spcAft>
                <a:spcPts val="0"/>
              </a:spcAft>
              <a:buNone/>
              <a:defRPr/>
            </a:pPr>
            <a:endParaRPr lang="en-US" b="1" dirty="0"/>
          </a:p>
          <a:p>
            <a:pPr marL="45720" indent="0" fontAlgn="auto">
              <a:spcAft>
                <a:spcPts val="0"/>
              </a:spcAft>
              <a:buNone/>
              <a:defRPr/>
            </a:pPr>
            <a:r>
              <a:rPr lang="en-US" b="1" dirty="0"/>
              <a:t>Disadvantages</a:t>
            </a:r>
          </a:p>
          <a:p>
            <a:pPr marL="274320" fontAlgn="auto">
              <a:spcAft>
                <a:spcPts val="0"/>
              </a:spcAft>
              <a:defRPr/>
            </a:pPr>
            <a:r>
              <a:rPr lang="en-US" dirty="0"/>
              <a:t>Some distortion will result in paper- and other cellulose-based materials</a:t>
            </a:r>
          </a:p>
          <a:p>
            <a:pPr marL="274320" fontAlgn="auto">
              <a:spcAft>
                <a:spcPts val="0"/>
              </a:spcAft>
              <a:defRPr/>
            </a:pPr>
            <a:r>
              <a:rPr lang="en-US" dirty="0"/>
              <a:t>Some items should not be frozen as considerable damage can occur</a:t>
            </a:r>
          </a:p>
          <a:p>
            <a:endParaRPr lang="en-US" dirty="0"/>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29</a:t>
            </a:fld>
            <a:endParaRPr lang="en-US"/>
          </a:p>
        </p:txBody>
      </p:sp>
      <p:pic>
        <p:nvPicPr>
          <p:cNvPr id="3074" name="Picture 2" descr="C:\Users\bookconservator\Dropbox\GHHNCircuitRiderReports\BardCollege\IMG_6006.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4345"/>
          <a:stretch/>
        </p:blipFill>
        <p:spPr bwMode="auto">
          <a:xfrm rot="16200000">
            <a:off x="976828" y="1770231"/>
            <a:ext cx="4780547" cy="418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424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a:t>
            </a:r>
          </a:p>
        </p:txBody>
      </p:sp>
      <p:sp>
        <p:nvSpPr>
          <p:cNvPr id="3" name="Content Placeholder 2"/>
          <p:cNvSpPr>
            <a:spLocks noGrp="1"/>
          </p:cNvSpPr>
          <p:nvPr>
            <p:ph idx="1"/>
          </p:nvPr>
        </p:nvSpPr>
        <p:spPr/>
        <p:txBody>
          <a:bodyPr/>
          <a:lstStyle/>
          <a:p>
            <a:r>
              <a:rPr lang="en-US" dirty="0"/>
              <a:t>Review of Risk Assessment</a:t>
            </a:r>
          </a:p>
          <a:p>
            <a:r>
              <a:rPr lang="en-US" dirty="0"/>
              <a:t>Disaster Response</a:t>
            </a:r>
          </a:p>
          <a:p>
            <a:r>
              <a:rPr lang="en-US" dirty="0"/>
              <a:t>Salvage Priorities</a:t>
            </a:r>
          </a:p>
          <a:p>
            <a:r>
              <a:rPr lang="en-US" dirty="0"/>
              <a:t>Salvage Techniques</a:t>
            </a:r>
          </a:p>
          <a:p>
            <a:r>
              <a:rPr lang="en-US" dirty="0"/>
              <a:t>Q and A</a:t>
            </a:r>
          </a:p>
        </p:txBody>
      </p:sp>
      <p:sp>
        <p:nvSpPr>
          <p:cNvPr id="4" name="Slide Number Placeholder 3"/>
          <p:cNvSpPr>
            <a:spLocks noGrp="1"/>
          </p:cNvSpPr>
          <p:nvPr>
            <p:ph type="sldNum" sz="quarter" idx="12"/>
          </p:nvPr>
        </p:nvSpPr>
        <p:spPr/>
        <p:txBody>
          <a:bodyPr/>
          <a:lstStyle/>
          <a:p>
            <a:pPr>
              <a:defRPr/>
            </a:pPr>
            <a:fld id="{230D1143-BE48-4308-9AFF-BF03FD685C71}" type="slidenum">
              <a:rPr lang="en-US" smtClean="0"/>
              <a:pPr>
                <a:defRPr/>
              </a:pPr>
              <a:t>3</a:t>
            </a:fld>
            <a:endParaRPr lang="en-US"/>
          </a:p>
        </p:txBody>
      </p:sp>
    </p:spTree>
    <p:extLst>
      <p:ext uri="{BB962C8B-B14F-4D97-AF65-F5344CB8AC3E}">
        <p14:creationId xmlns:p14="http://schemas.microsoft.com/office/powerpoint/2010/main" val="271047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fontAlgn="auto">
              <a:spcAft>
                <a:spcPts val="0"/>
              </a:spcAft>
              <a:defRPr/>
            </a:pPr>
            <a:r>
              <a:rPr lang="en-US" dirty="0"/>
              <a:t>Vacuum freeze-drying</a:t>
            </a:r>
          </a:p>
        </p:txBody>
      </p:sp>
      <p:sp>
        <p:nvSpPr>
          <p:cNvPr id="30723" name="Rectangle 3"/>
          <p:cNvSpPr>
            <a:spLocks noGrp="1" noChangeArrowheads="1"/>
          </p:cNvSpPr>
          <p:nvPr>
            <p:ph sz="half" idx="1"/>
          </p:nvPr>
        </p:nvSpPr>
        <p:spPr/>
        <p:txBody>
          <a:bodyPr>
            <a:normAutofit fontScale="92500" lnSpcReduction="20000"/>
          </a:bodyPr>
          <a:lstStyle/>
          <a:p>
            <a:pPr marL="274320" fontAlgn="auto">
              <a:spcAft>
                <a:spcPts val="0"/>
              </a:spcAft>
              <a:buNone/>
              <a:defRPr/>
            </a:pPr>
            <a:r>
              <a:rPr lang="en-US" b="1" dirty="0"/>
              <a:t>Advantages</a:t>
            </a:r>
            <a:endParaRPr lang="en-US" dirty="0"/>
          </a:p>
          <a:p>
            <a:pPr marL="274320" fontAlgn="auto">
              <a:spcAft>
                <a:spcPts val="0"/>
              </a:spcAft>
              <a:defRPr/>
            </a:pPr>
            <a:r>
              <a:rPr lang="en-US" dirty="0"/>
              <a:t>Vacuum reduces warping of materials</a:t>
            </a:r>
          </a:p>
          <a:p>
            <a:pPr marL="274320" fontAlgn="auto">
              <a:spcAft>
                <a:spcPts val="0"/>
              </a:spcAft>
              <a:defRPr/>
            </a:pPr>
            <a:r>
              <a:rPr lang="en-US" dirty="0"/>
              <a:t>Costs only slightly more than air drying when treatment costs are factored in</a:t>
            </a:r>
          </a:p>
          <a:p>
            <a:pPr marL="274320" fontAlgn="auto">
              <a:spcAft>
                <a:spcPts val="0"/>
              </a:spcAft>
              <a:buNone/>
              <a:defRPr/>
            </a:pPr>
            <a:endParaRPr lang="en-US" b="1" dirty="0"/>
          </a:p>
          <a:p>
            <a:pPr marL="274320" fontAlgn="auto">
              <a:spcAft>
                <a:spcPts val="0"/>
              </a:spcAft>
              <a:buNone/>
              <a:defRPr/>
            </a:pPr>
            <a:r>
              <a:rPr lang="en-US" b="1" dirty="0"/>
              <a:t>Disadvantages</a:t>
            </a:r>
            <a:endParaRPr lang="en-US" dirty="0"/>
          </a:p>
          <a:p>
            <a:pPr marL="274320" fontAlgn="auto">
              <a:spcAft>
                <a:spcPts val="0"/>
              </a:spcAft>
              <a:defRPr/>
            </a:pPr>
            <a:r>
              <a:rPr lang="en-US" dirty="0"/>
              <a:t>Be cautions of vendors with older equipment as can use too much heat and be damaging.</a:t>
            </a:r>
          </a:p>
          <a:p>
            <a:pPr marL="274320" fontAlgn="auto">
              <a:spcAft>
                <a:spcPts val="0"/>
              </a:spcAft>
              <a:defRPr/>
            </a:pPr>
            <a:r>
              <a:rPr lang="en-US" dirty="0"/>
              <a:t>Not appropriate for photographs</a:t>
            </a:r>
          </a:p>
          <a:p>
            <a:pPr marL="45720" indent="0" fontAlgn="auto">
              <a:spcAft>
                <a:spcPts val="0"/>
              </a:spcAft>
              <a:buNone/>
              <a:defRPr/>
            </a:pPr>
            <a:endParaRPr lang="en-US" dirty="0"/>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30</a:t>
            </a:fld>
            <a:endParaRPr lang="en-US"/>
          </a:p>
        </p:txBody>
      </p:sp>
      <p:pic>
        <p:nvPicPr>
          <p:cNvPr id="205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904102" y="1830351"/>
            <a:ext cx="5678298" cy="406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91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Conservation</a:t>
            </a:r>
          </a:p>
        </p:txBody>
      </p:sp>
      <p:sp>
        <p:nvSpPr>
          <p:cNvPr id="4" name="Content Placeholder 3"/>
          <p:cNvSpPr>
            <a:spLocks noGrp="1"/>
          </p:cNvSpPr>
          <p:nvPr>
            <p:ph sz="half" idx="2"/>
          </p:nvPr>
        </p:nvSpPr>
        <p:spPr/>
        <p:txBody>
          <a:bodyPr/>
          <a:lstStyle/>
          <a:p>
            <a:endParaRPr lang="en-US" dirty="0"/>
          </a:p>
          <a:p>
            <a:endParaRPr lang="en-US" dirty="0"/>
          </a:p>
          <a:p>
            <a:r>
              <a:rPr lang="en-US" dirty="0"/>
              <a:t>Do you have important collection items that cannot be frozen and need special treatment in the event of a disaster?</a:t>
            </a:r>
          </a:p>
          <a:p>
            <a:r>
              <a:rPr lang="en-US" dirty="0"/>
              <a:t>Do you have a prior relationship with a conservator?</a:t>
            </a:r>
          </a:p>
        </p:txBody>
      </p:sp>
      <p:sp>
        <p:nvSpPr>
          <p:cNvPr id="5" name="Slide Number Placeholder 4"/>
          <p:cNvSpPr>
            <a:spLocks noGrp="1"/>
          </p:cNvSpPr>
          <p:nvPr>
            <p:ph type="sldNum" sz="quarter" idx="12"/>
          </p:nvPr>
        </p:nvSpPr>
        <p:spPr/>
        <p:txBody>
          <a:bodyPr/>
          <a:lstStyle/>
          <a:p>
            <a:pPr>
              <a:defRPr/>
            </a:pPr>
            <a:fld id="{F064FF5F-FA30-4CAF-B697-9F270F4ED089}" type="slidenum">
              <a:rPr lang="en-US" smtClean="0"/>
              <a:pPr>
                <a:defRPr/>
              </a:pPr>
              <a:t>31</a:t>
            </a:fld>
            <a:endParaRPr lang="en-US"/>
          </a:p>
        </p:txBody>
      </p:sp>
      <p:pic>
        <p:nvPicPr>
          <p:cNvPr id="512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045064"/>
            <a:ext cx="5454355" cy="363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56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Discard</a:t>
            </a:r>
          </a:p>
        </p:txBody>
      </p:sp>
      <p:sp>
        <p:nvSpPr>
          <p:cNvPr id="3" name="Content Placeholder 2"/>
          <p:cNvSpPr>
            <a:spLocks noGrp="1"/>
          </p:cNvSpPr>
          <p:nvPr>
            <p:ph sz="half" idx="1"/>
          </p:nvPr>
        </p:nvSpPr>
        <p:spPr>
          <a:xfrm>
            <a:off x="1981200" y="1536192"/>
            <a:ext cx="2667000" cy="4590288"/>
          </a:xfrm>
        </p:spPr>
        <p:txBody>
          <a:bodyPr/>
          <a:lstStyle/>
          <a:p>
            <a:r>
              <a:rPr lang="en-US" dirty="0"/>
              <a:t>Are materials replaceable?  </a:t>
            </a:r>
          </a:p>
          <a:p>
            <a:r>
              <a:rPr lang="en-US" dirty="0"/>
              <a:t>Is it more cost effective to replace?</a:t>
            </a:r>
          </a:p>
        </p:txBody>
      </p:sp>
      <p:sp>
        <p:nvSpPr>
          <p:cNvPr id="5" name="Slide Number Placeholder 4"/>
          <p:cNvSpPr>
            <a:spLocks noGrp="1"/>
          </p:cNvSpPr>
          <p:nvPr>
            <p:ph type="sldNum" sz="quarter" idx="12"/>
          </p:nvPr>
        </p:nvSpPr>
        <p:spPr/>
        <p:txBody>
          <a:bodyPr/>
          <a:lstStyle/>
          <a:p>
            <a:pPr>
              <a:defRPr/>
            </a:pPr>
            <a:fld id="{F064FF5F-FA30-4CAF-B697-9F270F4ED089}" type="slidenum">
              <a:rPr lang="en-US" smtClean="0"/>
              <a:pPr>
                <a:defRPr/>
              </a:pPr>
              <a:t>32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79" y="1417638"/>
            <a:ext cx="6377199" cy="4782899"/>
          </a:xfrm>
          <a:prstGeom prst="rect">
            <a:avLst/>
          </a:prstGeom>
        </p:spPr>
      </p:pic>
    </p:spTree>
    <p:extLst>
      <p:ext uri="{BB962C8B-B14F-4D97-AF65-F5344CB8AC3E}">
        <p14:creationId xmlns:p14="http://schemas.microsoft.com/office/powerpoint/2010/main" val="164058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Considerations for Salvage</a:t>
            </a:r>
          </a:p>
        </p:txBody>
      </p:sp>
      <p:sp>
        <p:nvSpPr>
          <p:cNvPr id="6" name="Content Placeholder 5"/>
          <p:cNvSpPr>
            <a:spLocks noGrp="1"/>
          </p:cNvSpPr>
          <p:nvPr>
            <p:ph idx="1"/>
          </p:nvPr>
        </p:nvSpPr>
        <p:spPr/>
        <p:txBody>
          <a:bodyPr>
            <a:normAutofit fontScale="92500" lnSpcReduction="20000"/>
          </a:bodyPr>
          <a:lstStyle/>
          <a:p>
            <a:r>
              <a:rPr lang="en-US" dirty="0"/>
              <a:t>What are your salvage priorities according to your disaster plan?</a:t>
            </a:r>
          </a:p>
          <a:p>
            <a:r>
              <a:rPr lang="en-US" dirty="0"/>
              <a:t>Are any materials needed for the day-to-day operations of the institution?</a:t>
            </a:r>
          </a:p>
          <a:p>
            <a:r>
              <a:rPr lang="en-US" dirty="0"/>
              <a:t>Are there any materials that cannot be frozen?</a:t>
            </a:r>
          </a:p>
          <a:p>
            <a:pPr lvl="1"/>
            <a:r>
              <a:rPr lang="en-US" dirty="0"/>
              <a:t>Do not freeze:</a:t>
            </a:r>
          </a:p>
          <a:p>
            <a:pPr marL="1108710" lvl="2" indent="-171450">
              <a:lnSpc>
                <a:spcPct val="90000"/>
              </a:lnSpc>
              <a:defRPr/>
            </a:pPr>
            <a:r>
              <a:rPr lang="en-US" dirty="0"/>
              <a:t>Magnetic Media (audio/video tapes, floppy disks, etc.)</a:t>
            </a:r>
          </a:p>
          <a:p>
            <a:pPr marL="1108710" lvl="2" indent="-171450">
              <a:lnSpc>
                <a:spcPct val="90000"/>
              </a:lnSpc>
              <a:defRPr/>
            </a:pPr>
            <a:r>
              <a:rPr lang="en-US" dirty="0"/>
              <a:t>CD’s/DVD’s</a:t>
            </a:r>
          </a:p>
          <a:p>
            <a:pPr marL="1108710" lvl="2" indent="-171450">
              <a:lnSpc>
                <a:spcPct val="90000"/>
              </a:lnSpc>
              <a:defRPr/>
            </a:pPr>
            <a:r>
              <a:rPr lang="en-US" dirty="0"/>
              <a:t>Vinyl LP’s or other records</a:t>
            </a:r>
          </a:p>
          <a:p>
            <a:pPr marL="1108710" lvl="2" indent="-171450">
              <a:lnSpc>
                <a:spcPct val="90000"/>
              </a:lnSpc>
              <a:defRPr/>
            </a:pPr>
            <a:r>
              <a:rPr lang="en-US" dirty="0"/>
              <a:t>Cased photographs and color transparencies</a:t>
            </a:r>
          </a:p>
          <a:p>
            <a:pPr marL="1108710" lvl="2" indent="-171450">
              <a:lnSpc>
                <a:spcPct val="90000"/>
              </a:lnSpc>
              <a:defRPr/>
            </a:pPr>
            <a:r>
              <a:rPr lang="en-US" dirty="0"/>
              <a:t>Glass negatives or lantern slides</a:t>
            </a:r>
          </a:p>
          <a:p>
            <a:pPr marL="1108710" lvl="2" indent="-171450">
              <a:lnSpc>
                <a:spcPct val="90000"/>
              </a:lnSpc>
              <a:defRPr/>
            </a:pPr>
            <a:r>
              <a:rPr lang="en-US" dirty="0"/>
              <a:t>Microfilm and motion picture film</a:t>
            </a:r>
          </a:p>
          <a:p>
            <a:pPr marL="1108710" lvl="2" indent="-171450">
              <a:lnSpc>
                <a:spcPct val="90000"/>
              </a:lnSpc>
              <a:defRPr/>
            </a:pPr>
            <a:r>
              <a:rPr lang="en-US" dirty="0"/>
              <a:t>Paintings</a:t>
            </a:r>
          </a:p>
          <a:p>
            <a:endParaRPr lang="en-US" dirty="0"/>
          </a:p>
        </p:txBody>
      </p:sp>
      <p:sp>
        <p:nvSpPr>
          <p:cNvPr id="4" name="Slide Number Placeholder 3"/>
          <p:cNvSpPr>
            <a:spLocks noGrp="1"/>
          </p:cNvSpPr>
          <p:nvPr>
            <p:ph type="sldNum" sz="quarter" idx="12"/>
          </p:nvPr>
        </p:nvSpPr>
        <p:spPr/>
        <p:txBody>
          <a:bodyPr/>
          <a:lstStyle/>
          <a:p>
            <a:pPr>
              <a:defRPr/>
            </a:pPr>
            <a:fld id="{A13FB283-0375-4912-A3F1-A23E44D4F5A4}" type="slidenum">
              <a:rPr lang="en-US" smtClean="0"/>
              <a:pPr>
                <a:defRPr/>
              </a:pPr>
              <a:t>33</a:t>
            </a:fld>
            <a:endParaRPr lang="en-US" dirty="0"/>
          </a:p>
        </p:txBody>
      </p:sp>
    </p:spTree>
    <p:extLst>
      <p:ext uri="{BB962C8B-B14F-4D97-AF65-F5344CB8AC3E}">
        <p14:creationId xmlns:p14="http://schemas.microsoft.com/office/powerpoint/2010/main" val="294681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Library and Archival Materials</a:t>
            </a:r>
          </a:p>
        </p:txBody>
      </p:sp>
      <p:sp>
        <p:nvSpPr>
          <p:cNvPr id="5" name="Text Placeholder 4"/>
          <p:cNvSpPr>
            <a:spLocks noGrp="1"/>
          </p:cNvSpPr>
          <p:nvPr>
            <p:ph type="body" idx="1"/>
          </p:nvPr>
        </p:nvSpPr>
        <p:spPr/>
        <p:txBody>
          <a:bodyPr>
            <a:noAutofit/>
          </a:bodyPr>
          <a:lstStyle/>
          <a:p>
            <a:r>
              <a:rPr lang="en-US" sz="6000" dirty="0"/>
              <a:t>Salvage Techniques</a:t>
            </a:r>
          </a:p>
        </p:txBody>
      </p:sp>
      <p:sp>
        <p:nvSpPr>
          <p:cNvPr id="6" name="Slide Number Placeholder 5"/>
          <p:cNvSpPr>
            <a:spLocks noGrp="1"/>
          </p:cNvSpPr>
          <p:nvPr>
            <p:ph type="sldNum" sz="quarter" idx="12"/>
          </p:nvPr>
        </p:nvSpPr>
        <p:spPr/>
        <p:txBody>
          <a:bodyPr/>
          <a:lstStyle/>
          <a:p>
            <a:pPr>
              <a:defRPr/>
            </a:pPr>
            <a:fld id="{A13FB283-0375-4912-A3F1-A23E44D4F5A4}" type="slidenum">
              <a:rPr lang="en-US" smtClean="0"/>
              <a:pPr>
                <a:defRPr/>
              </a:pPr>
              <a:t>34</a:t>
            </a:fld>
            <a:endParaRPr lang="en-US" dirty="0"/>
          </a:p>
        </p:txBody>
      </p:sp>
    </p:spTree>
    <p:extLst>
      <p:ext uri="{BB962C8B-B14F-4D97-AF65-F5344CB8AC3E}">
        <p14:creationId xmlns:p14="http://schemas.microsoft.com/office/powerpoint/2010/main" val="279634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Risks to Paper-based Materials</a:t>
            </a:r>
          </a:p>
        </p:txBody>
      </p:sp>
      <p:sp>
        <p:nvSpPr>
          <p:cNvPr id="5" name="Content Placeholder 4"/>
          <p:cNvSpPr>
            <a:spLocks noGrp="1"/>
          </p:cNvSpPr>
          <p:nvPr>
            <p:ph idx="1"/>
          </p:nvPr>
        </p:nvSpPr>
        <p:spPr/>
        <p:txBody>
          <a:bodyPr/>
          <a:lstStyle/>
          <a:p>
            <a:r>
              <a:rPr lang="en-US" dirty="0"/>
              <a:t>Running inks/colorants/dyes</a:t>
            </a:r>
          </a:p>
          <a:p>
            <a:r>
              <a:rPr lang="en-US" dirty="0"/>
              <a:t>Mold</a:t>
            </a:r>
          </a:p>
          <a:p>
            <a:r>
              <a:rPr lang="en-US" dirty="0"/>
              <a:t>Blocking of clay coated papers or photographs</a:t>
            </a:r>
          </a:p>
          <a:p>
            <a:endParaRPr lang="en-US" dirty="0"/>
          </a:p>
        </p:txBody>
      </p:sp>
      <p:sp>
        <p:nvSpPr>
          <p:cNvPr id="6" name="Slide Number Placeholder 5"/>
          <p:cNvSpPr>
            <a:spLocks noGrp="1"/>
          </p:cNvSpPr>
          <p:nvPr>
            <p:ph type="sldNum" sz="quarter" idx="12"/>
          </p:nvPr>
        </p:nvSpPr>
        <p:spPr/>
        <p:txBody>
          <a:bodyPr/>
          <a:lstStyle/>
          <a:p>
            <a:pPr>
              <a:defRPr/>
            </a:pPr>
            <a:fld id="{DB5E7C76-9AD8-4199-95C5-08EC76F1374D}" type="slidenum">
              <a:rPr lang="en-US" smtClean="0"/>
              <a:pPr>
                <a:defRPr/>
              </a:pPr>
              <a:t>35</a:t>
            </a:fld>
            <a:endParaRPr lang="en-US" dirty="0"/>
          </a:p>
        </p:txBody>
      </p:sp>
      <p:pic>
        <p:nvPicPr>
          <p:cNvPr id="1026" name="Picture 2" descr="C:\Users\bookconservator\Dropbox\Photos\Teaching Images\Scrapbooks\IMG_2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1424" y="1253383"/>
            <a:ext cx="3085986"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1300" y="3483080"/>
            <a:ext cx="46863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0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fontAlgn="auto">
              <a:spcAft>
                <a:spcPts val="0"/>
              </a:spcAft>
              <a:defRPr/>
            </a:pPr>
            <a:r>
              <a:rPr lang="en-US" dirty="0"/>
              <a:t>Packing out  Needs</a:t>
            </a:r>
          </a:p>
        </p:txBody>
      </p:sp>
      <p:sp>
        <p:nvSpPr>
          <p:cNvPr id="35843" name="Rectangle 3"/>
          <p:cNvSpPr>
            <a:spLocks noGrp="1" noChangeArrowheads="1"/>
          </p:cNvSpPr>
          <p:nvPr>
            <p:ph idx="1"/>
          </p:nvPr>
        </p:nvSpPr>
        <p:spPr/>
        <p:txBody>
          <a:bodyPr/>
          <a:lstStyle/>
          <a:p>
            <a:pPr marL="274320" fontAlgn="auto">
              <a:spcAft>
                <a:spcPts val="0"/>
              </a:spcAft>
              <a:defRPr/>
            </a:pPr>
            <a:r>
              <a:rPr lang="en-US" dirty="0"/>
              <a:t>Boxes, plastic garbage bags, wax paper, blotter, pencils, permanent markers, note pads</a:t>
            </a:r>
          </a:p>
          <a:p>
            <a:pPr marL="274320" fontAlgn="auto">
              <a:spcAft>
                <a:spcPts val="0"/>
              </a:spcAft>
              <a:defRPr/>
            </a:pPr>
            <a:r>
              <a:rPr lang="en-US" dirty="0"/>
              <a:t>Packing containers should be:</a:t>
            </a:r>
          </a:p>
          <a:p>
            <a:pPr marL="548640" lvl="1" indent="-182880" fontAlgn="auto">
              <a:spcAft>
                <a:spcPts val="0"/>
              </a:spcAft>
              <a:buClr>
                <a:schemeClr val="tx1"/>
              </a:buClr>
              <a:defRPr/>
            </a:pPr>
            <a:r>
              <a:rPr lang="en-US" dirty="0"/>
              <a:t>All the same size</a:t>
            </a:r>
          </a:p>
          <a:p>
            <a:pPr marL="548640" lvl="1" indent="-182880" fontAlgn="auto">
              <a:spcAft>
                <a:spcPts val="0"/>
              </a:spcAft>
              <a:buClr>
                <a:schemeClr val="tx1"/>
              </a:buClr>
              <a:defRPr/>
            </a:pPr>
            <a:r>
              <a:rPr lang="en-US" dirty="0"/>
              <a:t>Able to support the full weight and dimension of the contents</a:t>
            </a:r>
          </a:p>
          <a:p>
            <a:pPr marL="548640" lvl="1" indent="-182880" fontAlgn="auto">
              <a:spcAft>
                <a:spcPts val="0"/>
              </a:spcAft>
              <a:buClr>
                <a:schemeClr val="tx1"/>
              </a:buClr>
              <a:defRPr/>
            </a:pPr>
            <a:r>
              <a:rPr lang="en-US" dirty="0"/>
              <a:t>Stackable</a:t>
            </a:r>
          </a:p>
          <a:p>
            <a:pPr marL="548640" lvl="1" indent="-182880" fontAlgn="auto">
              <a:spcAft>
                <a:spcPts val="0"/>
              </a:spcAft>
              <a:buClr>
                <a:schemeClr val="tx1"/>
              </a:buClr>
              <a:defRPr/>
            </a:pPr>
            <a:r>
              <a:rPr lang="en-US" dirty="0"/>
              <a:t>Small – remember wet items are much heavier</a:t>
            </a:r>
          </a:p>
        </p:txBody>
      </p:sp>
    </p:spTree>
    <p:extLst>
      <p:ext uri="{BB962C8B-B14F-4D97-AF65-F5344CB8AC3E}">
        <p14:creationId xmlns:p14="http://schemas.microsoft.com/office/powerpoint/2010/main" val="418618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p:txBody>
          <a:bodyPr/>
          <a:lstStyle/>
          <a:p>
            <a:pPr marL="609600" indent="-609600" fontAlgn="auto">
              <a:spcAft>
                <a:spcPts val="0"/>
              </a:spcAft>
              <a:buFontTx/>
              <a:buAutoNum type="arabicPeriod"/>
              <a:defRPr/>
            </a:pPr>
            <a:r>
              <a:rPr lang="en-US" dirty="0"/>
              <a:t>Line cardboard boxes with garbage bags if collections are very wet</a:t>
            </a:r>
          </a:p>
          <a:p>
            <a:pPr marL="609600" indent="-609600" fontAlgn="auto">
              <a:spcAft>
                <a:spcPts val="0"/>
              </a:spcAft>
              <a:buFontTx/>
              <a:buAutoNum type="arabicPeriod"/>
              <a:defRPr/>
            </a:pPr>
            <a:r>
              <a:rPr lang="en-US" dirty="0"/>
              <a:t>Clear the floors and aisles of tripping hazards first</a:t>
            </a:r>
          </a:p>
          <a:p>
            <a:pPr marL="754380" lvl="1" indent="-457200">
              <a:defRPr/>
            </a:pPr>
            <a:r>
              <a:rPr lang="en-US" dirty="0"/>
              <a:t>Box materials as they are on the floor</a:t>
            </a:r>
          </a:p>
          <a:p>
            <a:pPr marL="754380" lvl="1" indent="-457200">
              <a:defRPr/>
            </a:pPr>
            <a:r>
              <a:rPr lang="en-US" dirty="0"/>
              <a:t>Place waxed paper between items to prevent staining or blocking</a:t>
            </a:r>
          </a:p>
          <a:p>
            <a:pPr marL="609600" indent="-609600" fontAlgn="auto">
              <a:spcAft>
                <a:spcPts val="0"/>
              </a:spcAft>
              <a:buFontTx/>
              <a:buAutoNum type="arabicPeriod"/>
              <a:defRPr/>
            </a:pPr>
            <a:r>
              <a:rPr lang="en-US" dirty="0"/>
              <a:t>Pack out priority items first, then the rest of the materials from wettest to driest.</a:t>
            </a:r>
          </a:p>
          <a:p>
            <a:pPr marL="609600" indent="-609600" fontAlgn="auto">
              <a:spcAft>
                <a:spcPts val="0"/>
              </a:spcAft>
              <a:buFontTx/>
              <a:buAutoNum type="arabicPeriod"/>
              <a:defRPr/>
            </a:pPr>
            <a:r>
              <a:rPr lang="en-US" dirty="0"/>
              <a:t>Keep accurate records of what is in each box and where it is going.</a:t>
            </a:r>
          </a:p>
        </p:txBody>
      </p:sp>
      <p:sp>
        <p:nvSpPr>
          <p:cNvPr id="37890" name="Rectangle 2"/>
          <p:cNvSpPr>
            <a:spLocks noGrp="1" noChangeArrowheads="1"/>
          </p:cNvSpPr>
          <p:nvPr>
            <p:ph type="title"/>
          </p:nvPr>
        </p:nvSpPr>
        <p:spPr/>
        <p:txBody>
          <a:bodyPr/>
          <a:lstStyle/>
          <a:p>
            <a:pPr fontAlgn="auto">
              <a:spcAft>
                <a:spcPts val="0"/>
              </a:spcAft>
              <a:defRPr/>
            </a:pPr>
            <a:r>
              <a:rPr lang="en-US" dirty="0"/>
              <a:t>Packing out Process</a:t>
            </a:r>
          </a:p>
        </p:txBody>
      </p:sp>
    </p:spTree>
    <p:extLst>
      <p:ext uri="{BB962C8B-B14F-4D97-AF65-F5344CB8AC3E}">
        <p14:creationId xmlns:p14="http://schemas.microsoft.com/office/powerpoint/2010/main" val="166297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paper-based collections</a:t>
            </a:r>
          </a:p>
        </p:txBody>
      </p:sp>
      <p:sp>
        <p:nvSpPr>
          <p:cNvPr id="3075" name="Rectangle 3"/>
          <p:cNvSpPr>
            <a:spLocks noGrp="1" noChangeArrowheads="1"/>
          </p:cNvSpPr>
          <p:nvPr>
            <p:ph idx="1"/>
          </p:nvPr>
        </p:nvSpPr>
        <p:spPr/>
        <p:txBody>
          <a:bodyPr/>
          <a:lstStyle/>
          <a:p>
            <a:pPr marL="274320" fontAlgn="auto">
              <a:spcAft>
                <a:spcPts val="0"/>
              </a:spcAft>
              <a:defRPr/>
            </a:pPr>
            <a:r>
              <a:rPr lang="en-US" dirty="0"/>
              <a:t>Air dry – In-house</a:t>
            </a:r>
          </a:p>
          <a:p>
            <a:pPr marL="274320" fontAlgn="auto">
              <a:spcAft>
                <a:spcPts val="0"/>
              </a:spcAft>
              <a:defRPr/>
            </a:pPr>
            <a:r>
              <a:rPr lang="en-US" dirty="0"/>
              <a:t>Freeze – In-house or vendor </a:t>
            </a:r>
          </a:p>
          <a:p>
            <a:pPr marL="274320" fontAlgn="auto">
              <a:spcAft>
                <a:spcPts val="0"/>
              </a:spcAft>
              <a:defRPr/>
            </a:pPr>
            <a:r>
              <a:rPr lang="en-US" dirty="0"/>
              <a:t>Vacuum freeze dry – Vendor</a:t>
            </a:r>
          </a:p>
          <a:p>
            <a:pPr marL="274320">
              <a:defRPr/>
            </a:pPr>
            <a:r>
              <a:rPr lang="en-US" dirty="0"/>
              <a:t>Send to a conservator immediately (rare or unique items)</a:t>
            </a:r>
          </a:p>
          <a:p>
            <a:pPr marL="274320">
              <a:defRPr/>
            </a:pPr>
            <a:r>
              <a:rPr lang="en-US" dirty="0"/>
              <a:t>Discard</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38</a:t>
            </a:fld>
            <a:endParaRPr lang="en-US"/>
          </a:p>
        </p:txBody>
      </p:sp>
    </p:spTree>
    <p:extLst>
      <p:ext uri="{BB962C8B-B14F-4D97-AF65-F5344CB8AC3E}">
        <p14:creationId xmlns:p14="http://schemas.microsoft.com/office/powerpoint/2010/main" val="2935998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Museum Collections</a:t>
            </a:r>
          </a:p>
        </p:txBody>
      </p:sp>
      <p:sp>
        <p:nvSpPr>
          <p:cNvPr id="5" name="Text Placeholder 4"/>
          <p:cNvSpPr>
            <a:spLocks noGrp="1"/>
          </p:cNvSpPr>
          <p:nvPr>
            <p:ph type="body" idx="1"/>
          </p:nvPr>
        </p:nvSpPr>
        <p:spPr/>
        <p:txBody>
          <a:bodyPr>
            <a:noAutofit/>
          </a:bodyPr>
          <a:lstStyle/>
          <a:p>
            <a:r>
              <a:rPr lang="en-US" sz="6000" dirty="0"/>
              <a:t>Salvage Techniques</a:t>
            </a:r>
          </a:p>
        </p:txBody>
      </p:sp>
      <p:sp>
        <p:nvSpPr>
          <p:cNvPr id="6" name="Slide Number Placeholder 5"/>
          <p:cNvSpPr>
            <a:spLocks noGrp="1"/>
          </p:cNvSpPr>
          <p:nvPr>
            <p:ph type="sldNum" sz="quarter" idx="12"/>
          </p:nvPr>
        </p:nvSpPr>
        <p:spPr/>
        <p:txBody>
          <a:bodyPr/>
          <a:lstStyle/>
          <a:p>
            <a:pPr>
              <a:defRPr/>
            </a:pPr>
            <a:fld id="{A13FB283-0375-4912-A3F1-A23E44D4F5A4}" type="slidenum">
              <a:rPr lang="en-US" smtClean="0"/>
              <a:pPr>
                <a:defRPr/>
              </a:pPr>
              <a:t>39</a:t>
            </a:fld>
            <a:endParaRPr lang="en-US" dirty="0"/>
          </a:p>
        </p:txBody>
      </p:sp>
    </p:spTree>
    <p:extLst>
      <p:ext uri="{BB962C8B-B14F-4D97-AF65-F5344CB8AC3E}">
        <p14:creationId xmlns:p14="http://schemas.microsoft.com/office/powerpoint/2010/main" val="3142016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Risk Assessment</a:t>
            </a:r>
          </a:p>
        </p:txBody>
      </p:sp>
      <p:sp>
        <p:nvSpPr>
          <p:cNvPr id="3" name="Content Placeholder 2"/>
          <p:cNvSpPr>
            <a:spLocks noGrp="1"/>
          </p:cNvSpPr>
          <p:nvPr>
            <p:ph idx="1"/>
          </p:nvPr>
        </p:nvSpPr>
        <p:spPr/>
        <p:txBody>
          <a:bodyPr/>
          <a:lstStyle/>
          <a:p>
            <a:r>
              <a:rPr lang="en-US" dirty="0"/>
              <a:t>Don’t skip this step, it is an important information gathering process </a:t>
            </a:r>
          </a:p>
          <a:p>
            <a:r>
              <a:rPr lang="en-US" dirty="0"/>
              <a:t>Identify risks inside and outside, attic to basement, roof to foundation, human, mechanical, and technical, and from your building and lot to your neighborhood and region.</a:t>
            </a:r>
          </a:p>
          <a:p>
            <a:r>
              <a:rPr lang="en-US" dirty="0"/>
              <a:t>Get to know the people involved in the management, maintenance, and services provided to your institution.</a:t>
            </a:r>
          </a:p>
        </p:txBody>
      </p:sp>
    </p:spTree>
    <p:extLst>
      <p:ext uri="{BB962C8B-B14F-4D97-AF65-F5344CB8AC3E}">
        <p14:creationId xmlns:p14="http://schemas.microsoft.com/office/powerpoint/2010/main" val="1041813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Risks to Paintings</a:t>
            </a:r>
          </a:p>
        </p:txBody>
      </p:sp>
      <p:sp>
        <p:nvSpPr>
          <p:cNvPr id="4100" name="Content Placeholder 2"/>
          <p:cNvSpPr>
            <a:spLocks noGrp="1"/>
          </p:cNvSpPr>
          <p:nvPr>
            <p:ph sz="half" idx="1"/>
          </p:nvPr>
        </p:nvSpPr>
        <p:spPr/>
        <p:txBody>
          <a:bodyPr/>
          <a:lstStyle/>
          <a:p>
            <a:r>
              <a:rPr lang="en-US" altLang="en-US" dirty="0"/>
              <a:t>Weak wet strength</a:t>
            </a:r>
          </a:p>
          <a:p>
            <a:r>
              <a:rPr lang="en-US" altLang="en-US" dirty="0"/>
              <a:t>Tears, punctures, holes</a:t>
            </a:r>
          </a:p>
          <a:p>
            <a:r>
              <a:rPr lang="en-US" altLang="en-US" dirty="0"/>
              <a:t>Water soluble layers</a:t>
            </a:r>
          </a:p>
          <a:p>
            <a:r>
              <a:rPr lang="en-US" altLang="en-US" dirty="0"/>
              <a:t>Hardware wires</a:t>
            </a:r>
          </a:p>
          <a:p>
            <a:r>
              <a:rPr lang="en-US" altLang="en-US" dirty="0"/>
              <a:t>Canvas distortion</a:t>
            </a:r>
          </a:p>
          <a:p>
            <a:r>
              <a:rPr lang="en-US" altLang="en-US" dirty="0"/>
              <a:t>Dirt/soot</a:t>
            </a:r>
          </a:p>
          <a:p>
            <a:r>
              <a:rPr lang="en-US" altLang="en-US" dirty="0"/>
              <a:t>Mold contamination</a:t>
            </a:r>
          </a:p>
          <a:p>
            <a:r>
              <a:rPr lang="en-US" altLang="en-US" dirty="0"/>
              <a:t>Ornate frames</a:t>
            </a:r>
          </a:p>
        </p:txBody>
      </p:sp>
      <p:sp>
        <p:nvSpPr>
          <p:cNvPr id="7" name="Slide Number Placeholder 6"/>
          <p:cNvSpPr>
            <a:spLocks noGrp="1"/>
          </p:cNvSpPr>
          <p:nvPr>
            <p:ph type="sldNum" sz="quarter" idx="12"/>
          </p:nvPr>
        </p:nvSpPr>
        <p:spPr/>
        <p:txBody>
          <a:bodyPr/>
          <a:lstStyle/>
          <a:p>
            <a:pPr>
              <a:defRPr/>
            </a:pPr>
            <a:fld id="{27FBB0C4-9A0A-47C6-9FF8-1B25A85C5D2B}" type="slidenum">
              <a:rPr lang="en-US" smtClean="0"/>
              <a:pPr>
                <a:defRPr/>
              </a:pPr>
              <a:t>40</a:t>
            </a:fld>
            <a:endParaRPr lang="en-US"/>
          </a:p>
        </p:txBody>
      </p:sp>
      <p:sp>
        <p:nvSpPr>
          <p:cNvPr id="9" name="Content Placeholder 8"/>
          <p:cNvSpPr>
            <a:spLocks noGrp="1"/>
          </p:cNvSpPr>
          <p:nvPr/>
        </p:nvSpPr>
        <p:spPr bwMode="auto">
          <a:xfrm>
            <a:off x="4076700" y="1181100"/>
            <a:ext cx="4038600" cy="4495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a:lstStyle>
          <a:p>
            <a:pPr>
              <a:defRPr/>
            </a:pPr>
            <a:endParaRPr lang="en-US" dirty="0"/>
          </a:p>
        </p:txBody>
      </p:sp>
      <p:sp>
        <p:nvSpPr>
          <p:cNvPr id="10" name="Content Placeholder 8"/>
          <p:cNvSpPr>
            <a:spLocks noGrp="1"/>
          </p:cNvSpPr>
          <p:nvPr/>
        </p:nvSpPr>
        <p:spPr bwMode="auto">
          <a:xfrm>
            <a:off x="3124200" y="685800"/>
            <a:ext cx="4038600" cy="4495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a:lstStyle>
          <a:p>
            <a:pPr>
              <a:defRPr/>
            </a:pPr>
            <a:endParaRPr lang="en-US" dirty="0"/>
          </a:p>
        </p:txBody>
      </p:sp>
      <p:pic>
        <p:nvPicPr>
          <p:cNvPr id="3" name="Picture 2"/>
          <p:cNvPicPr>
            <a:picLocks noChangeAspect="1"/>
          </p:cNvPicPr>
          <p:nvPr/>
        </p:nvPicPr>
        <p:blipFill>
          <a:blip r:embed="rId3"/>
          <a:stretch>
            <a:fillRect/>
          </a:stretch>
        </p:blipFill>
        <p:spPr>
          <a:xfrm>
            <a:off x="5845324" y="1734439"/>
            <a:ext cx="5610530" cy="4257486"/>
          </a:xfrm>
          <a:prstGeom prst="rect">
            <a:avLst/>
          </a:prstGeom>
        </p:spPr>
      </p:pic>
    </p:spTree>
    <p:extLst>
      <p:ext uri="{BB962C8B-B14F-4D97-AF65-F5344CB8AC3E}">
        <p14:creationId xmlns:p14="http://schemas.microsoft.com/office/powerpoint/2010/main" val="2085908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Packing out Needs</a:t>
            </a:r>
          </a:p>
        </p:txBody>
      </p:sp>
      <p:sp>
        <p:nvSpPr>
          <p:cNvPr id="6147" name="Content Placeholder 2"/>
          <p:cNvSpPr>
            <a:spLocks noGrp="1"/>
          </p:cNvSpPr>
          <p:nvPr>
            <p:ph sz="half" idx="1"/>
          </p:nvPr>
        </p:nvSpPr>
        <p:spPr/>
        <p:txBody>
          <a:bodyPr>
            <a:normAutofit/>
          </a:bodyPr>
          <a:lstStyle/>
          <a:p>
            <a:r>
              <a:rPr lang="en-US" altLang="en-US" dirty="0"/>
              <a:t>Clean covered surface</a:t>
            </a:r>
          </a:p>
          <a:p>
            <a:r>
              <a:rPr lang="en-US" altLang="en-US" dirty="0"/>
              <a:t>Padded blocks or foam padding</a:t>
            </a:r>
          </a:p>
          <a:p>
            <a:r>
              <a:rPr lang="en-US" altLang="en-US" dirty="0"/>
              <a:t>Interleave with cardboard</a:t>
            </a:r>
          </a:p>
          <a:p>
            <a:r>
              <a:rPr lang="en-US" altLang="en-US" dirty="0"/>
              <a:t>Ventilation</a:t>
            </a:r>
          </a:p>
          <a:p>
            <a:r>
              <a:rPr lang="en-US" altLang="en-US" dirty="0"/>
              <a:t>Clean absorbent cloth </a:t>
            </a:r>
          </a:p>
          <a:p>
            <a:r>
              <a:rPr lang="en-US" altLang="en-US" dirty="0"/>
              <a:t>Plastic bags, tape </a:t>
            </a:r>
          </a:p>
        </p:txBody>
      </p:sp>
      <p:sp>
        <p:nvSpPr>
          <p:cNvPr id="3" name="Content Placeholder 2"/>
          <p:cNvSpPr>
            <a:spLocks noGrp="1"/>
          </p:cNvSpPr>
          <p:nvPr>
            <p:ph sz="half" idx="2"/>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46F749E8-24BA-44F6-997A-433E550E2786}" type="slidenum">
              <a:rPr lang="en-US" smtClean="0"/>
              <a:pPr>
                <a:defRPr/>
              </a:pPr>
              <a:t>41</a:t>
            </a:fld>
            <a:endParaRPr lang="en-US"/>
          </a:p>
        </p:txBody>
      </p:sp>
      <p:pic>
        <p:nvPicPr>
          <p:cNvPr id="6" name="Picture 10" descr="DSCN6306">
            <a:extLst>
              <a:ext uri="{FF2B5EF4-FFF2-40B4-BE49-F238E27FC236}">
                <a16:creationId xmlns:a16="http://schemas.microsoft.com/office/drawing/2014/main" id="{9E5F3F2B-81C7-47F5-9439-853C3ADD3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68243" y="1653382"/>
            <a:ext cx="3313113" cy="4419600"/>
          </a:xfrm>
          <a:prstGeom prst="rect">
            <a:avLst/>
          </a:prstGeom>
          <a:ln w="25400">
            <a:solidFill>
              <a:srgbClr val="FF0000"/>
            </a:solidFill>
          </a:ln>
        </p:spPr>
      </p:pic>
      <p:cxnSp>
        <p:nvCxnSpPr>
          <p:cNvPr id="8" name="Straight Connector 7">
            <a:extLst>
              <a:ext uri="{FF2B5EF4-FFF2-40B4-BE49-F238E27FC236}">
                <a16:creationId xmlns:a16="http://schemas.microsoft.com/office/drawing/2014/main" id="{C0BBE672-1FA5-45E0-B1F7-9274917BBA04}"/>
              </a:ext>
            </a:extLst>
          </p:cNvPr>
          <p:cNvCxnSpPr>
            <a:cxnSpLocks/>
          </p:cNvCxnSpPr>
          <p:nvPr/>
        </p:nvCxnSpPr>
        <p:spPr>
          <a:xfrm flipV="1">
            <a:off x="6705600" y="2286000"/>
            <a:ext cx="2286000" cy="303580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F7DA07-C212-44BD-A700-24AFD81F6CBF}"/>
              </a:ext>
            </a:extLst>
          </p:cNvPr>
          <p:cNvCxnSpPr>
            <a:cxnSpLocks/>
          </p:cNvCxnSpPr>
          <p:nvPr/>
        </p:nvCxnSpPr>
        <p:spPr>
          <a:xfrm>
            <a:off x="6705600" y="2286000"/>
            <a:ext cx="2438400" cy="303580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09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Packing out Process</a:t>
            </a:r>
          </a:p>
        </p:txBody>
      </p:sp>
      <p:sp>
        <p:nvSpPr>
          <p:cNvPr id="3" name="Text Placeholder 2"/>
          <p:cNvSpPr>
            <a:spLocks noGrp="1"/>
          </p:cNvSpPr>
          <p:nvPr>
            <p:ph sz="half" idx="1"/>
          </p:nvPr>
        </p:nvSpPr>
        <p:spPr/>
        <p:txBody>
          <a:bodyPr>
            <a:normAutofit lnSpcReduction="10000"/>
          </a:bodyPr>
          <a:lstStyle/>
          <a:p>
            <a:pPr marL="411480" lvl="1" indent="0">
              <a:buNone/>
              <a:defRPr/>
            </a:pPr>
            <a:endParaRPr lang="en-US" dirty="0"/>
          </a:p>
          <a:p>
            <a:pPr lvl="1">
              <a:defRPr/>
            </a:pPr>
            <a:r>
              <a:rPr lang="en-US" dirty="0"/>
              <a:t>Triage </a:t>
            </a:r>
          </a:p>
          <a:p>
            <a:pPr lvl="1">
              <a:defRPr/>
            </a:pPr>
            <a:r>
              <a:rPr lang="en-US" dirty="0"/>
              <a:t>Bag labels/identifiers</a:t>
            </a:r>
          </a:p>
          <a:p>
            <a:pPr lvl="1">
              <a:defRPr/>
            </a:pPr>
            <a:r>
              <a:rPr lang="en-US" dirty="0"/>
              <a:t>Cut from wall hangers</a:t>
            </a:r>
          </a:p>
          <a:p>
            <a:pPr lvl="1">
              <a:defRPr/>
            </a:pPr>
            <a:r>
              <a:rPr lang="en-US" dirty="0"/>
              <a:t>Do not remove from frames, bag up bits</a:t>
            </a:r>
          </a:p>
          <a:p>
            <a:pPr lvl="1">
              <a:defRPr/>
            </a:pPr>
            <a:r>
              <a:rPr lang="en-US" dirty="0"/>
              <a:t>Carry vertically</a:t>
            </a:r>
          </a:p>
          <a:p>
            <a:pPr lvl="1">
              <a:defRPr/>
            </a:pPr>
            <a:r>
              <a:rPr lang="en-US" dirty="0"/>
              <a:t>Avoid touching canvas</a:t>
            </a:r>
          </a:p>
          <a:p>
            <a:pPr lvl="1">
              <a:defRPr/>
            </a:pPr>
            <a:r>
              <a:rPr lang="en-US" dirty="0"/>
              <a:t>Ventilate until dry</a:t>
            </a:r>
          </a:p>
          <a:p>
            <a:pPr lvl="1">
              <a:defRPr/>
            </a:pPr>
            <a:r>
              <a:rPr lang="en-US" dirty="0"/>
              <a:t>Interleave, front to front, back to back</a:t>
            </a:r>
          </a:p>
          <a:p>
            <a:pPr lvl="1">
              <a:defRPr/>
            </a:pPr>
            <a:endParaRPr lang="en-US" dirty="0"/>
          </a:p>
        </p:txBody>
      </p:sp>
      <p:sp>
        <p:nvSpPr>
          <p:cNvPr id="9" name="Slide Number Placeholder 8"/>
          <p:cNvSpPr>
            <a:spLocks noGrp="1"/>
          </p:cNvSpPr>
          <p:nvPr>
            <p:ph type="sldNum" sz="quarter" idx="12"/>
          </p:nvPr>
        </p:nvSpPr>
        <p:spPr/>
        <p:txBody>
          <a:bodyPr/>
          <a:lstStyle/>
          <a:p>
            <a:pPr>
              <a:defRPr/>
            </a:pPr>
            <a:fld id="{D1469601-F664-4755-8A52-B3B4226B957C}" type="slidenum">
              <a:rPr lang="en-US" smtClean="0"/>
              <a:pPr>
                <a:defRPr/>
              </a:pPr>
              <a:t>42</a:t>
            </a:fld>
            <a:endParaRPr lang="en-US"/>
          </a:p>
        </p:txBody>
      </p:sp>
      <p:pic>
        <p:nvPicPr>
          <p:cNvPr id="11" name="Content Placeholder 10" descr="GTOWN_FIRE_painting_05">
            <a:extLst>
              <a:ext uri="{FF2B5EF4-FFF2-40B4-BE49-F238E27FC236}">
                <a16:creationId xmlns:a16="http://schemas.microsoft.com/office/drawing/2014/main" id="{3188CFDD-2104-4C30-BFA4-E241225DE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17678" y="1820254"/>
            <a:ext cx="5319971" cy="4100811"/>
          </a:xfrm>
          <a:prstGeom prst="rect">
            <a:avLst/>
          </a:prstGeom>
          <a:effectLst>
            <a:outerShdw blurRad="63500" sx="102000" sy="102000" algn="ctr" rotWithShape="0">
              <a:prstClr val="black">
                <a:alpha val="40000"/>
              </a:prstClr>
            </a:outerShdw>
          </a:effectLst>
          <a:extLst>
            <a:ext uri="{91240B29-F687-4F45-9708-019B960494DF}">
              <a14:hiddenLine xmlns:a14="http://schemas.microsoft.com/office/drawing/2010/main" w="76200">
                <a:solidFill>
                  <a:schemeClr val="tx2"/>
                </a:solidFill>
                <a:miter lim="800000"/>
                <a:headEnd/>
                <a:tailEnd/>
              </a14:hiddenLine>
            </a:ext>
          </a:extLst>
        </p:spPr>
      </p:pic>
    </p:spTree>
    <p:extLst>
      <p:ext uri="{BB962C8B-B14F-4D97-AF65-F5344CB8AC3E}">
        <p14:creationId xmlns:p14="http://schemas.microsoft.com/office/powerpoint/2010/main" val="184524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paintings</a:t>
            </a:r>
          </a:p>
        </p:txBody>
      </p:sp>
      <p:sp>
        <p:nvSpPr>
          <p:cNvPr id="3075" name="Rectangle 3"/>
          <p:cNvSpPr>
            <a:spLocks noGrp="1" noChangeArrowheads="1"/>
          </p:cNvSpPr>
          <p:nvPr>
            <p:ph idx="1"/>
          </p:nvPr>
        </p:nvSpPr>
        <p:spPr/>
        <p:txBody>
          <a:bodyPr/>
          <a:lstStyle/>
          <a:p>
            <a:pPr marL="274320" fontAlgn="auto">
              <a:spcAft>
                <a:spcPts val="0"/>
              </a:spcAft>
              <a:defRPr/>
            </a:pPr>
            <a:r>
              <a:rPr lang="en-US" dirty="0"/>
              <a:t>Dehumidification – Vendor</a:t>
            </a:r>
          </a:p>
          <a:p>
            <a:pPr marL="274320" fontAlgn="auto">
              <a:spcAft>
                <a:spcPts val="0"/>
              </a:spcAft>
              <a:defRPr/>
            </a:pPr>
            <a:r>
              <a:rPr lang="en-US" dirty="0"/>
              <a:t>Air dry – In-house</a:t>
            </a:r>
          </a:p>
          <a:p>
            <a:pPr marL="274320">
              <a:defRPr/>
            </a:pPr>
            <a:r>
              <a:rPr lang="en-US" dirty="0"/>
              <a:t>Send to a conservator immediately (rare or unique items)</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43</a:t>
            </a:fld>
            <a:endParaRPr lang="en-US"/>
          </a:p>
        </p:txBody>
      </p:sp>
    </p:spTree>
    <p:extLst>
      <p:ext uri="{BB962C8B-B14F-4D97-AF65-F5344CB8AC3E}">
        <p14:creationId xmlns:p14="http://schemas.microsoft.com/office/powerpoint/2010/main" val="203041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Risks to Textiles</a:t>
            </a:r>
          </a:p>
        </p:txBody>
      </p:sp>
      <p:sp>
        <p:nvSpPr>
          <p:cNvPr id="11267" name="Content Placeholder 2"/>
          <p:cNvSpPr>
            <a:spLocks noGrp="1"/>
          </p:cNvSpPr>
          <p:nvPr>
            <p:ph sz="half" idx="1"/>
          </p:nvPr>
        </p:nvSpPr>
        <p:spPr/>
        <p:txBody>
          <a:bodyPr>
            <a:normAutofit/>
          </a:bodyPr>
          <a:lstStyle/>
          <a:p>
            <a:r>
              <a:rPr lang="en-US" altLang="en-US" dirty="0"/>
              <a:t>High risk to mold</a:t>
            </a:r>
          </a:p>
          <a:p>
            <a:r>
              <a:rPr lang="en-US" altLang="en-US" dirty="0"/>
              <a:t>Resistance to water damage</a:t>
            </a:r>
          </a:p>
          <a:p>
            <a:r>
              <a:rPr lang="en-US" altLang="en-US" dirty="0"/>
              <a:t>Vulnerable to structural damage</a:t>
            </a:r>
          </a:p>
          <a:p>
            <a:r>
              <a:rPr lang="en-US" altLang="en-US" dirty="0"/>
              <a:t>Dyes/corrosion transfer</a:t>
            </a:r>
          </a:p>
          <a:p>
            <a:r>
              <a:rPr lang="en-US" altLang="en-US" dirty="0"/>
              <a:t>Particulate embedding</a:t>
            </a:r>
          </a:p>
        </p:txBody>
      </p:sp>
      <p:pic>
        <p:nvPicPr>
          <p:cNvPr id="11268" name="Content Placeholder 7" descr="John Hancock's pants.jpg"/>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a:stretch>
            <a:fillRect/>
          </a:stretch>
        </p:blipFill>
        <p:spPr>
          <a:xfrm>
            <a:off x="6672841" y="1417638"/>
            <a:ext cx="4599062" cy="4519829"/>
          </a:xfrm>
        </p:spPr>
      </p:pic>
      <p:sp>
        <p:nvSpPr>
          <p:cNvPr id="7" name="Slide Number Placeholder 6"/>
          <p:cNvSpPr>
            <a:spLocks noGrp="1"/>
          </p:cNvSpPr>
          <p:nvPr>
            <p:ph type="sldNum" sz="quarter" idx="12"/>
          </p:nvPr>
        </p:nvSpPr>
        <p:spPr/>
        <p:txBody>
          <a:bodyPr/>
          <a:lstStyle/>
          <a:p>
            <a:pPr>
              <a:defRPr/>
            </a:pPr>
            <a:fld id="{22AA1B62-A7ED-47DD-8A54-EB64F804DB9C}" type="slidenum">
              <a:rPr lang="en-US" smtClean="0"/>
              <a:pPr>
                <a:defRPr/>
              </a:pPr>
              <a:t>44</a:t>
            </a:fld>
            <a:endParaRPr lang="en-US"/>
          </a:p>
        </p:txBody>
      </p:sp>
    </p:spTree>
    <p:extLst>
      <p:ext uri="{BB962C8B-B14F-4D97-AF65-F5344CB8AC3E}">
        <p14:creationId xmlns:p14="http://schemas.microsoft.com/office/powerpoint/2010/main" val="405099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Packing out Needs</a:t>
            </a:r>
          </a:p>
        </p:txBody>
      </p:sp>
      <p:sp>
        <p:nvSpPr>
          <p:cNvPr id="12292" name="Content Placeholder 4"/>
          <p:cNvSpPr>
            <a:spLocks noGrp="1"/>
          </p:cNvSpPr>
          <p:nvPr>
            <p:ph sz="half" idx="1"/>
          </p:nvPr>
        </p:nvSpPr>
        <p:spPr/>
        <p:txBody>
          <a:bodyPr>
            <a:normAutofit/>
          </a:bodyPr>
          <a:lstStyle/>
          <a:p>
            <a:r>
              <a:rPr lang="en-US" altLang="en-US" dirty="0"/>
              <a:t>Support materials</a:t>
            </a:r>
          </a:p>
          <a:p>
            <a:r>
              <a:rPr lang="en-US" altLang="en-US" dirty="0"/>
              <a:t>Blotting materials</a:t>
            </a:r>
          </a:p>
          <a:p>
            <a:r>
              <a:rPr lang="en-US" altLang="en-US" dirty="0"/>
              <a:t>Shaping materials</a:t>
            </a:r>
          </a:p>
          <a:p>
            <a:r>
              <a:rPr lang="en-US" altLang="en-US" dirty="0"/>
              <a:t>Plastic bags for bits</a:t>
            </a:r>
          </a:p>
        </p:txBody>
      </p:sp>
      <p:sp>
        <p:nvSpPr>
          <p:cNvPr id="9" name="Slide Number Placeholder 8"/>
          <p:cNvSpPr>
            <a:spLocks noGrp="1"/>
          </p:cNvSpPr>
          <p:nvPr>
            <p:ph type="sldNum" sz="quarter" idx="12"/>
          </p:nvPr>
        </p:nvSpPr>
        <p:spPr/>
        <p:txBody>
          <a:bodyPr/>
          <a:lstStyle/>
          <a:p>
            <a:pPr>
              <a:defRPr/>
            </a:pPr>
            <a:fld id="{538E1832-5AF9-40BF-9EEB-6A2A21293094}" type="slidenum">
              <a:rPr lang="en-US" smtClean="0"/>
              <a:pPr>
                <a:defRPr/>
              </a:pPr>
              <a:t>45</a:t>
            </a:fld>
            <a:endParaRPr lang="en-US"/>
          </a:p>
        </p:txBody>
      </p:sp>
      <p:pic>
        <p:nvPicPr>
          <p:cNvPr id="8" name="Content Placeholder 7" descr="overall before.jpg">
            <a:extLst>
              <a:ext uri="{FF2B5EF4-FFF2-40B4-BE49-F238E27FC236}">
                <a16:creationId xmlns:a16="http://schemas.microsoft.com/office/drawing/2014/main" id="{B85E3CB5-7111-46F6-8756-0272C7B48A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9287" y="1483170"/>
            <a:ext cx="3395749" cy="4526280"/>
          </a:xfrm>
          <a:prstGeom prst="rect">
            <a:avLst/>
          </a:prstGeom>
        </p:spPr>
      </p:pic>
    </p:spTree>
    <p:extLst>
      <p:ext uri="{BB962C8B-B14F-4D97-AF65-F5344CB8AC3E}">
        <p14:creationId xmlns:p14="http://schemas.microsoft.com/office/powerpoint/2010/main" val="2202219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Packing out Process</a:t>
            </a:r>
          </a:p>
        </p:txBody>
      </p:sp>
      <p:sp>
        <p:nvSpPr>
          <p:cNvPr id="14339" name="Content Placeholder 2"/>
          <p:cNvSpPr>
            <a:spLocks noGrp="1"/>
          </p:cNvSpPr>
          <p:nvPr>
            <p:ph sz="half" idx="1"/>
          </p:nvPr>
        </p:nvSpPr>
        <p:spPr/>
        <p:txBody>
          <a:bodyPr>
            <a:normAutofit lnSpcReduction="10000"/>
          </a:bodyPr>
          <a:lstStyle/>
          <a:p>
            <a:r>
              <a:rPr lang="en-US" altLang="en-US" dirty="0"/>
              <a:t>Triage</a:t>
            </a:r>
          </a:p>
          <a:p>
            <a:r>
              <a:rPr lang="en-US" altLang="en-US" dirty="0"/>
              <a:t>Don’t unfold or separate stuck pieces</a:t>
            </a:r>
          </a:p>
          <a:p>
            <a:r>
              <a:rPr lang="en-US" altLang="en-US" dirty="0"/>
              <a:t>Don’t open closures</a:t>
            </a:r>
          </a:p>
          <a:p>
            <a:r>
              <a:rPr lang="en-US" altLang="en-US" dirty="0"/>
              <a:t>Handle as little as feasible</a:t>
            </a:r>
          </a:p>
          <a:p>
            <a:r>
              <a:rPr lang="en-US" altLang="en-US" dirty="0"/>
              <a:t>Use a support when lifting</a:t>
            </a:r>
          </a:p>
          <a:p>
            <a:r>
              <a:rPr lang="en-US" altLang="en-US" dirty="0"/>
              <a:t>If fragile do not blot</a:t>
            </a:r>
          </a:p>
          <a:p>
            <a:r>
              <a:rPr lang="en-US" altLang="en-US" dirty="0"/>
              <a:t>Avoid stacking</a:t>
            </a:r>
          </a:p>
          <a:p>
            <a:r>
              <a:rPr lang="en-US" altLang="en-US" dirty="0"/>
              <a:t>Dry in normal shape</a:t>
            </a:r>
          </a:p>
        </p:txBody>
      </p:sp>
      <p:sp>
        <p:nvSpPr>
          <p:cNvPr id="7" name="Slide Number Placeholder 6"/>
          <p:cNvSpPr>
            <a:spLocks noGrp="1"/>
          </p:cNvSpPr>
          <p:nvPr>
            <p:ph type="sldNum" sz="quarter" idx="12"/>
          </p:nvPr>
        </p:nvSpPr>
        <p:spPr/>
        <p:txBody>
          <a:bodyPr/>
          <a:lstStyle/>
          <a:p>
            <a:pPr>
              <a:defRPr/>
            </a:pPr>
            <a:fld id="{96FC5945-14FA-4772-87E6-C94029884F55}" type="slidenum">
              <a:rPr lang="en-US" smtClean="0"/>
              <a:pPr>
                <a:defRPr/>
              </a:pPr>
              <a:t>46</a:t>
            </a:fld>
            <a:endParaRPr lang="en-US"/>
          </a:p>
        </p:txBody>
      </p:sp>
      <p:pic>
        <p:nvPicPr>
          <p:cNvPr id="8" name="Content Placeholder 9" descr="fragile dress.jpg">
            <a:extLst>
              <a:ext uri="{FF2B5EF4-FFF2-40B4-BE49-F238E27FC236}">
                <a16:creationId xmlns:a16="http://schemas.microsoft.com/office/drawing/2014/main" id="{87907AE3-A78F-4D0D-A2DD-3D99E60E8BC4}"/>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587157" y="1477350"/>
            <a:ext cx="3659251" cy="4879001"/>
          </a:xfrm>
        </p:spPr>
      </p:pic>
    </p:spTree>
    <p:extLst>
      <p:ext uri="{BB962C8B-B14F-4D97-AF65-F5344CB8AC3E}">
        <p14:creationId xmlns:p14="http://schemas.microsoft.com/office/powerpoint/2010/main" val="1629291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textiles</a:t>
            </a:r>
          </a:p>
        </p:txBody>
      </p:sp>
      <p:sp>
        <p:nvSpPr>
          <p:cNvPr id="3075" name="Rectangle 3"/>
          <p:cNvSpPr>
            <a:spLocks noGrp="1" noChangeArrowheads="1"/>
          </p:cNvSpPr>
          <p:nvPr>
            <p:ph idx="1"/>
          </p:nvPr>
        </p:nvSpPr>
        <p:spPr/>
        <p:txBody>
          <a:bodyPr/>
          <a:lstStyle/>
          <a:p>
            <a:pPr marL="274320" fontAlgn="auto">
              <a:spcAft>
                <a:spcPts val="0"/>
              </a:spcAft>
              <a:defRPr/>
            </a:pPr>
            <a:r>
              <a:rPr lang="en-US" dirty="0"/>
              <a:t>Air dry – In-house</a:t>
            </a:r>
          </a:p>
          <a:p>
            <a:pPr marL="274320" fontAlgn="auto">
              <a:spcAft>
                <a:spcPts val="0"/>
              </a:spcAft>
              <a:defRPr/>
            </a:pPr>
            <a:r>
              <a:rPr lang="en-US" dirty="0"/>
              <a:t>Freeze – In-house or vendor </a:t>
            </a:r>
          </a:p>
          <a:p>
            <a:pPr marL="274320" fontAlgn="auto">
              <a:spcAft>
                <a:spcPts val="0"/>
              </a:spcAft>
              <a:defRPr/>
            </a:pPr>
            <a:r>
              <a:rPr lang="en-US" dirty="0"/>
              <a:t>Vacuum freeze dry – Vendor</a:t>
            </a:r>
          </a:p>
          <a:p>
            <a:pPr marL="274320">
              <a:defRPr/>
            </a:pPr>
            <a:r>
              <a:rPr lang="en-US" dirty="0"/>
              <a:t>Send to a conservator immediately (rare or unique items)</a:t>
            </a:r>
          </a:p>
          <a:p>
            <a:pPr marL="274320">
              <a:defRPr/>
            </a:pPr>
            <a:r>
              <a:rPr lang="en-US" dirty="0"/>
              <a:t>Discard</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47</a:t>
            </a:fld>
            <a:endParaRPr lang="en-US"/>
          </a:p>
        </p:txBody>
      </p:sp>
    </p:spTree>
    <p:extLst>
      <p:ext uri="{BB962C8B-B14F-4D97-AF65-F5344CB8AC3E}">
        <p14:creationId xmlns:p14="http://schemas.microsoft.com/office/powerpoint/2010/main" val="170260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CA74-3C1F-488C-8C83-C6B8F052A088}"/>
              </a:ext>
            </a:extLst>
          </p:cNvPr>
          <p:cNvSpPr>
            <a:spLocks noGrp="1"/>
          </p:cNvSpPr>
          <p:nvPr>
            <p:ph type="title"/>
          </p:nvPr>
        </p:nvSpPr>
        <p:spPr/>
        <p:txBody>
          <a:bodyPr/>
          <a:lstStyle/>
          <a:p>
            <a:r>
              <a:rPr lang="en-US" dirty="0"/>
              <a:t>Risks for Wood</a:t>
            </a:r>
          </a:p>
        </p:txBody>
      </p:sp>
      <p:sp>
        <p:nvSpPr>
          <p:cNvPr id="4" name="Content Placeholder 3"/>
          <p:cNvSpPr>
            <a:spLocks noGrp="1"/>
          </p:cNvSpPr>
          <p:nvPr>
            <p:ph sz="half" idx="1"/>
          </p:nvPr>
        </p:nvSpPr>
        <p:spPr/>
        <p:txBody>
          <a:bodyPr/>
          <a:lstStyle/>
          <a:p>
            <a:pPr marL="457200" indent="-457200"/>
            <a:r>
              <a:rPr lang="en-US" dirty="0"/>
              <a:t>Distortions </a:t>
            </a:r>
          </a:p>
          <a:p>
            <a:pPr marL="457200" indent="-457200"/>
            <a:r>
              <a:rPr lang="en-US" dirty="0"/>
              <a:t>Structural weaknesses</a:t>
            </a:r>
          </a:p>
          <a:p>
            <a:pPr marL="457200" indent="-457200"/>
            <a:r>
              <a:rPr lang="en-US" dirty="0"/>
              <a:t>Softness to original finishes</a:t>
            </a:r>
          </a:p>
          <a:p>
            <a:pPr marL="457200" indent="-457200"/>
            <a:r>
              <a:rPr lang="en-US" dirty="0"/>
              <a:t>Corroding metals</a:t>
            </a:r>
          </a:p>
          <a:p>
            <a:endParaRPr lang="en-US" dirty="0"/>
          </a:p>
        </p:txBody>
      </p:sp>
      <p:sp>
        <p:nvSpPr>
          <p:cNvPr id="3" name="Slide Number Placeholder 2">
            <a:extLst>
              <a:ext uri="{FF2B5EF4-FFF2-40B4-BE49-F238E27FC236}">
                <a16:creationId xmlns:a16="http://schemas.microsoft.com/office/drawing/2014/main" id="{1EF4B0DA-3B2A-4022-B0B5-FBF9C30F8F64}"/>
              </a:ext>
            </a:extLst>
          </p:cNvPr>
          <p:cNvSpPr>
            <a:spLocks noGrp="1"/>
          </p:cNvSpPr>
          <p:nvPr>
            <p:ph type="sldNum" sz="quarter" idx="12"/>
          </p:nvPr>
        </p:nvSpPr>
        <p:spPr/>
        <p:txBody>
          <a:bodyPr/>
          <a:lstStyle/>
          <a:p>
            <a:pPr>
              <a:defRPr/>
            </a:pPr>
            <a:fld id="{4087EDEC-2BC8-463A-9F12-64A2F92C2DBD}" type="slidenum">
              <a:rPr lang="en-US" smtClean="0"/>
              <a:pPr>
                <a:defRPr/>
              </a:pPr>
              <a:t>48</a:t>
            </a:fld>
            <a:endParaRPr lang="en-US"/>
          </a:p>
        </p:txBody>
      </p:sp>
      <p:pic>
        <p:nvPicPr>
          <p:cNvPr id="6" name="Picture 5">
            <a:extLst>
              <a:ext uri="{FF2B5EF4-FFF2-40B4-BE49-F238E27FC236}">
                <a16:creationId xmlns:a16="http://schemas.microsoft.com/office/drawing/2014/main" id="{29CED1FD-2298-4D8B-A4C9-A92F33315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806" y="1726457"/>
            <a:ext cx="5257962" cy="4221415"/>
          </a:xfrm>
          <a:prstGeom prst="rect">
            <a:avLst/>
          </a:prstGeom>
        </p:spPr>
      </p:pic>
    </p:spTree>
    <p:extLst>
      <p:ext uri="{BB962C8B-B14F-4D97-AF65-F5344CB8AC3E}">
        <p14:creationId xmlns:p14="http://schemas.microsoft.com/office/powerpoint/2010/main" val="33191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3C22-FE3A-4855-9CF1-DFBBB8D04646}"/>
              </a:ext>
            </a:extLst>
          </p:cNvPr>
          <p:cNvSpPr>
            <a:spLocks noGrp="1"/>
          </p:cNvSpPr>
          <p:nvPr>
            <p:ph type="title"/>
          </p:nvPr>
        </p:nvSpPr>
        <p:spPr/>
        <p:txBody>
          <a:bodyPr/>
          <a:lstStyle/>
          <a:p>
            <a:r>
              <a:rPr lang="en-US" dirty="0"/>
              <a:t>Packing out Needs</a:t>
            </a:r>
          </a:p>
        </p:txBody>
      </p:sp>
      <p:sp>
        <p:nvSpPr>
          <p:cNvPr id="3" name="Content Placeholder 2">
            <a:extLst>
              <a:ext uri="{FF2B5EF4-FFF2-40B4-BE49-F238E27FC236}">
                <a16:creationId xmlns:a16="http://schemas.microsoft.com/office/drawing/2014/main" id="{56951FBC-682E-41C3-B6FB-6DEA4E6F151B}"/>
              </a:ext>
            </a:extLst>
          </p:cNvPr>
          <p:cNvSpPr>
            <a:spLocks noGrp="1"/>
          </p:cNvSpPr>
          <p:nvPr>
            <p:ph sz="half" idx="1"/>
          </p:nvPr>
        </p:nvSpPr>
        <p:spPr/>
        <p:txBody>
          <a:bodyPr/>
          <a:lstStyle/>
          <a:p>
            <a:r>
              <a:rPr lang="en-US" dirty="0"/>
              <a:t>Clean space</a:t>
            </a:r>
          </a:p>
          <a:p>
            <a:r>
              <a:rPr lang="en-US" dirty="0"/>
              <a:t>Blotting materials</a:t>
            </a:r>
          </a:p>
          <a:p>
            <a:r>
              <a:rPr lang="en-US" dirty="0"/>
              <a:t>Bags/labels for broken parts</a:t>
            </a:r>
          </a:p>
          <a:p>
            <a:r>
              <a:rPr lang="en-US" dirty="0"/>
              <a:t>Dollies/</a:t>
            </a:r>
            <a:r>
              <a:rPr lang="en-US" dirty="0" err="1"/>
              <a:t>handtrucks</a:t>
            </a:r>
            <a:endParaRPr lang="en-US" dirty="0"/>
          </a:p>
          <a:p>
            <a:r>
              <a:rPr lang="en-US" dirty="0"/>
              <a:t>Ventilation</a:t>
            </a:r>
          </a:p>
          <a:p>
            <a:r>
              <a:rPr lang="en-US" dirty="0"/>
              <a:t>Extra hands</a:t>
            </a:r>
          </a:p>
        </p:txBody>
      </p:sp>
      <p:sp>
        <p:nvSpPr>
          <p:cNvPr id="5" name="Slide Number Placeholder 4">
            <a:extLst>
              <a:ext uri="{FF2B5EF4-FFF2-40B4-BE49-F238E27FC236}">
                <a16:creationId xmlns:a16="http://schemas.microsoft.com/office/drawing/2014/main" id="{BCA940AF-173F-47EA-8743-10F4D0BB03FB}"/>
              </a:ext>
            </a:extLst>
          </p:cNvPr>
          <p:cNvSpPr>
            <a:spLocks noGrp="1"/>
          </p:cNvSpPr>
          <p:nvPr>
            <p:ph type="sldNum" sz="quarter" idx="12"/>
          </p:nvPr>
        </p:nvSpPr>
        <p:spPr/>
        <p:txBody>
          <a:bodyPr/>
          <a:lstStyle/>
          <a:p>
            <a:pPr>
              <a:defRPr/>
            </a:pPr>
            <a:fld id="{F064FF5F-FA30-4CAF-B697-9F270F4ED089}" type="slidenum">
              <a:rPr lang="en-US" smtClean="0"/>
              <a:pPr>
                <a:defRPr/>
              </a:pPr>
              <a:t>49</a:t>
            </a:fld>
            <a:endParaRPr lang="en-US"/>
          </a:p>
        </p:txBody>
      </p:sp>
      <p:pic>
        <p:nvPicPr>
          <p:cNvPr id="6" name="Content Placeholder 6">
            <a:extLst>
              <a:ext uri="{FF2B5EF4-FFF2-40B4-BE49-F238E27FC236}">
                <a16:creationId xmlns:a16="http://schemas.microsoft.com/office/drawing/2014/main" id="{57867291-3D3D-43E6-B622-B5A35EBD258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94399" y="1702053"/>
            <a:ext cx="4781847" cy="4537874"/>
          </a:xfrm>
        </p:spPr>
      </p:pic>
    </p:spTree>
    <p:extLst>
      <p:ext uri="{BB962C8B-B14F-4D97-AF65-F5344CB8AC3E}">
        <p14:creationId xmlns:p14="http://schemas.microsoft.com/office/powerpoint/2010/main" val="1337038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sz="6000" dirty="0"/>
              <a:t>Disaster Response</a:t>
            </a:r>
          </a:p>
        </p:txBody>
      </p:sp>
    </p:spTree>
    <p:extLst>
      <p:ext uri="{BB962C8B-B14F-4D97-AF65-F5344CB8AC3E}">
        <p14:creationId xmlns:p14="http://schemas.microsoft.com/office/powerpoint/2010/main" val="2803492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5971-A968-40DF-B2C0-9EF3A59E30EA}"/>
              </a:ext>
            </a:extLst>
          </p:cNvPr>
          <p:cNvSpPr>
            <a:spLocks noGrp="1"/>
          </p:cNvSpPr>
          <p:nvPr>
            <p:ph type="title"/>
          </p:nvPr>
        </p:nvSpPr>
        <p:spPr/>
        <p:txBody>
          <a:bodyPr/>
          <a:lstStyle/>
          <a:p>
            <a:r>
              <a:rPr lang="en-US" dirty="0"/>
              <a:t>Packing out process </a:t>
            </a:r>
          </a:p>
        </p:txBody>
      </p:sp>
      <p:sp>
        <p:nvSpPr>
          <p:cNvPr id="3" name="Content Placeholder 2">
            <a:extLst>
              <a:ext uri="{FF2B5EF4-FFF2-40B4-BE49-F238E27FC236}">
                <a16:creationId xmlns:a16="http://schemas.microsoft.com/office/drawing/2014/main" id="{73218536-51E2-417E-8699-53FA3CC1916F}"/>
              </a:ext>
            </a:extLst>
          </p:cNvPr>
          <p:cNvSpPr>
            <a:spLocks noGrp="1"/>
          </p:cNvSpPr>
          <p:nvPr>
            <p:ph sz="half" idx="1"/>
          </p:nvPr>
        </p:nvSpPr>
        <p:spPr/>
        <p:txBody>
          <a:bodyPr>
            <a:normAutofit/>
          </a:bodyPr>
          <a:lstStyle/>
          <a:p>
            <a:r>
              <a:rPr lang="en-US" dirty="0"/>
              <a:t>Lift from undersides</a:t>
            </a:r>
          </a:p>
          <a:p>
            <a:r>
              <a:rPr lang="en-US" dirty="0"/>
              <a:t>Slightly open drawers</a:t>
            </a:r>
          </a:p>
          <a:p>
            <a:r>
              <a:rPr lang="en-US" dirty="0"/>
              <a:t>Blot excess water</a:t>
            </a:r>
          </a:p>
          <a:p>
            <a:r>
              <a:rPr lang="en-US" dirty="0"/>
              <a:t>Bag &amp; Label parts</a:t>
            </a:r>
          </a:p>
          <a:p>
            <a:r>
              <a:rPr lang="en-US" dirty="0"/>
              <a:t>Ventilate</a:t>
            </a:r>
          </a:p>
          <a:p>
            <a:r>
              <a:rPr lang="en-US" dirty="0"/>
              <a:t>Avoid stacking</a:t>
            </a:r>
          </a:p>
          <a:p>
            <a:r>
              <a:rPr lang="en-US" dirty="0"/>
              <a:t>Move on dollies</a:t>
            </a:r>
          </a:p>
          <a:p>
            <a:endParaRPr lang="en-US" dirty="0"/>
          </a:p>
        </p:txBody>
      </p:sp>
      <p:pic>
        <p:nvPicPr>
          <p:cNvPr id="10" name="Content Placeholder 9">
            <a:extLst>
              <a:ext uri="{FF2B5EF4-FFF2-40B4-BE49-F238E27FC236}">
                <a16:creationId xmlns:a16="http://schemas.microsoft.com/office/drawing/2014/main" id="{7FEC8AA9-A9D6-4E4D-B1D3-B8BD2E0303A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95192" y="1878518"/>
            <a:ext cx="4189615" cy="3969327"/>
          </a:xfrm>
        </p:spPr>
      </p:pic>
      <p:sp>
        <p:nvSpPr>
          <p:cNvPr id="5" name="Slide Number Placeholder 4">
            <a:extLst>
              <a:ext uri="{FF2B5EF4-FFF2-40B4-BE49-F238E27FC236}">
                <a16:creationId xmlns:a16="http://schemas.microsoft.com/office/drawing/2014/main" id="{DA3532E9-C6A2-4FBA-A3FC-34F289731BEE}"/>
              </a:ext>
            </a:extLst>
          </p:cNvPr>
          <p:cNvSpPr>
            <a:spLocks noGrp="1"/>
          </p:cNvSpPr>
          <p:nvPr>
            <p:ph type="sldNum" sz="quarter" idx="12"/>
          </p:nvPr>
        </p:nvSpPr>
        <p:spPr/>
        <p:txBody>
          <a:bodyPr/>
          <a:lstStyle/>
          <a:p>
            <a:pPr>
              <a:defRPr/>
            </a:pPr>
            <a:fld id="{F064FF5F-FA30-4CAF-B697-9F270F4ED089}" type="slidenum">
              <a:rPr lang="en-US" smtClean="0"/>
              <a:pPr>
                <a:defRPr/>
              </a:pPr>
              <a:t>50</a:t>
            </a:fld>
            <a:endParaRPr lang="en-US"/>
          </a:p>
        </p:txBody>
      </p:sp>
    </p:spTree>
    <p:extLst>
      <p:ext uri="{BB962C8B-B14F-4D97-AF65-F5344CB8AC3E}">
        <p14:creationId xmlns:p14="http://schemas.microsoft.com/office/powerpoint/2010/main" val="126806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wooden objects</a:t>
            </a:r>
          </a:p>
        </p:txBody>
      </p:sp>
      <p:sp>
        <p:nvSpPr>
          <p:cNvPr id="3075" name="Rectangle 3"/>
          <p:cNvSpPr>
            <a:spLocks noGrp="1" noChangeArrowheads="1"/>
          </p:cNvSpPr>
          <p:nvPr>
            <p:ph idx="1"/>
          </p:nvPr>
        </p:nvSpPr>
        <p:spPr/>
        <p:txBody>
          <a:bodyPr/>
          <a:lstStyle/>
          <a:p>
            <a:pPr marL="274320" fontAlgn="auto">
              <a:spcAft>
                <a:spcPts val="0"/>
              </a:spcAft>
              <a:defRPr/>
            </a:pPr>
            <a:r>
              <a:rPr lang="en-US" dirty="0"/>
              <a:t>Dehumidification – Vendor</a:t>
            </a:r>
          </a:p>
          <a:p>
            <a:pPr marL="274320" fontAlgn="auto">
              <a:spcAft>
                <a:spcPts val="0"/>
              </a:spcAft>
              <a:defRPr/>
            </a:pPr>
            <a:r>
              <a:rPr lang="en-US" dirty="0"/>
              <a:t>Air dry – In-house</a:t>
            </a:r>
          </a:p>
          <a:p>
            <a:pPr marL="274320">
              <a:defRPr/>
            </a:pPr>
            <a:r>
              <a:rPr lang="en-US" dirty="0"/>
              <a:t>Send to a conservator immediately (rare or unique items)</a:t>
            </a:r>
          </a:p>
          <a:p>
            <a:pPr marL="274320">
              <a:defRPr/>
            </a:pPr>
            <a:r>
              <a:rPr lang="en-US" dirty="0"/>
              <a:t>Discard</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51</a:t>
            </a:fld>
            <a:endParaRPr lang="en-US"/>
          </a:p>
        </p:txBody>
      </p:sp>
    </p:spTree>
    <p:extLst>
      <p:ext uri="{BB962C8B-B14F-4D97-AF65-F5344CB8AC3E}">
        <p14:creationId xmlns:p14="http://schemas.microsoft.com/office/powerpoint/2010/main" val="134846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CA74-3C1F-488C-8C83-C6B8F052A088}"/>
              </a:ext>
            </a:extLst>
          </p:cNvPr>
          <p:cNvSpPr>
            <a:spLocks noGrp="1"/>
          </p:cNvSpPr>
          <p:nvPr>
            <p:ph type="title"/>
          </p:nvPr>
        </p:nvSpPr>
        <p:spPr/>
        <p:txBody>
          <a:bodyPr/>
          <a:lstStyle/>
          <a:p>
            <a:r>
              <a:rPr lang="en-US" dirty="0"/>
              <a:t>Risks to Ceramics/Stone</a:t>
            </a:r>
          </a:p>
        </p:txBody>
      </p:sp>
      <p:sp>
        <p:nvSpPr>
          <p:cNvPr id="4" name="Content Placeholder 3"/>
          <p:cNvSpPr>
            <a:spLocks noGrp="1"/>
          </p:cNvSpPr>
          <p:nvPr>
            <p:ph sz="half" idx="1"/>
          </p:nvPr>
        </p:nvSpPr>
        <p:spPr/>
        <p:txBody>
          <a:bodyPr/>
          <a:lstStyle/>
          <a:p>
            <a:pPr marL="457200" indent="-457200"/>
            <a:r>
              <a:rPr lang="en-US" dirty="0"/>
              <a:t>Chips and breaks</a:t>
            </a:r>
          </a:p>
          <a:p>
            <a:pPr marL="457200" indent="-457200"/>
            <a:r>
              <a:rPr lang="en-US" dirty="0"/>
              <a:t>Absorption of pollutants by unfired ceramics or porous stone</a:t>
            </a:r>
          </a:p>
          <a:p>
            <a:pPr marL="457200" indent="-457200"/>
            <a:r>
              <a:rPr lang="en-US" dirty="0"/>
              <a:t>Crazing and flaking of glaze</a:t>
            </a:r>
          </a:p>
          <a:p>
            <a:endParaRPr lang="en-US" dirty="0"/>
          </a:p>
        </p:txBody>
      </p:sp>
      <p:sp>
        <p:nvSpPr>
          <p:cNvPr id="3" name="Slide Number Placeholder 2">
            <a:extLst>
              <a:ext uri="{FF2B5EF4-FFF2-40B4-BE49-F238E27FC236}">
                <a16:creationId xmlns:a16="http://schemas.microsoft.com/office/drawing/2014/main" id="{1EF4B0DA-3B2A-4022-B0B5-FBF9C30F8F64}"/>
              </a:ext>
            </a:extLst>
          </p:cNvPr>
          <p:cNvSpPr>
            <a:spLocks noGrp="1"/>
          </p:cNvSpPr>
          <p:nvPr>
            <p:ph type="sldNum" sz="quarter" idx="12"/>
          </p:nvPr>
        </p:nvSpPr>
        <p:spPr/>
        <p:txBody>
          <a:bodyPr/>
          <a:lstStyle/>
          <a:p>
            <a:pPr>
              <a:defRPr/>
            </a:pPr>
            <a:fld id="{4087EDEC-2BC8-463A-9F12-64A2F92C2DBD}" type="slidenum">
              <a:rPr lang="en-US" smtClean="0"/>
              <a:pPr>
                <a:defRPr/>
              </a:pPr>
              <a:t>52</a:t>
            </a:fld>
            <a:endParaRPr lang="en-US"/>
          </a:p>
        </p:txBody>
      </p:sp>
      <p:pic>
        <p:nvPicPr>
          <p:cNvPr id="5" name="Picture 4"/>
          <p:cNvPicPr>
            <a:picLocks noChangeAspect="1"/>
          </p:cNvPicPr>
          <p:nvPr/>
        </p:nvPicPr>
        <p:blipFill>
          <a:blip r:embed="rId3"/>
          <a:stretch>
            <a:fillRect/>
          </a:stretch>
        </p:blipFill>
        <p:spPr>
          <a:xfrm>
            <a:off x="6300551" y="1768739"/>
            <a:ext cx="5093999" cy="4236510"/>
          </a:xfrm>
          <a:prstGeom prst="rect">
            <a:avLst/>
          </a:prstGeom>
        </p:spPr>
      </p:pic>
    </p:spTree>
    <p:extLst>
      <p:ext uri="{BB962C8B-B14F-4D97-AF65-F5344CB8AC3E}">
        <p14:creationId xmlns:p14="http://schemas.microsoft.com/office/powerpoint/2010/main" val="361282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3C22-FE3A-4855-9CF1-DFBBB8D04646}"/>
              </a:ext>
            </a:extLst>
          </p:cNvPr>
          <p:cNvSpPr>
            <a:spLocks noGrp="1"/>
          </p:cNvSpPr>
          <p:nvPr>
            <p:ph type="title"/>
          </p:nvPr>
        </p:nvSpPr>
        <p:spPr/>
        <p:txBody>
          <a:bodyPr/>
          <a:lstStyle/>
          <a:p>
            <a:r>
              <a:rPr lang="en-US" dirty="0"/>
              <a:t>Packing out Needs</a:t>
            </a:r>
          </a:p>
        </p:txBody>
      </p:sp>
      <p:sp>
        <p:nvSpPr>
          <p:cNvPr id="3" name="Content Placeholder 2">
            <a:extLst>
              <a:ext uri="{FF2B5EF4-FFF2-40B4-BE49-F238E27FC236}">
                <a16:creationId xmlns:a16="http://schemas.microsoft.com/office/drawing/2014/main" id="{56951FBC-682E-41C3-B6FB-6DEA4E6F151B}"/>
              </a:ext>
            </a:extLst>
          </p:cNvPr>
          <p:cNvSpPr>
            <a:spLocks noGrp="1"/>
          </p:cNvSpPr>
          <p:nvPr>
            <p:ph sz="half" idx="1"/>
          </p:nvPr>
        </p:nvSpPr>
        <p:spPr/>
        <p:txBody>
          <a:bodyPr/>
          <a:lstStyle/>
          <a:p>
            <a:r>
              <a:rPr lang="en-US" dirty="0"/>
              <a:t>Blotting supplies</a:t>
            </a:r>
          </a:p>
          <a:p>
            <a:r>
              <a:rPr lang="en-US" dirty="0"/>
              <a:t>Bags &amp; labels for parts</a:t>
            </a:r>
          </a:p>
          <a:p>
            <a:r>
              <a:rPr lang="en-US" dirty="0"/>
              <a:t>Packing/padding supplies/containers</a:t>
            </a:r>
          </a:p>
          <a:p>
            <a:r>
              <a:rPr lang="en-US" dirty="0"/>
              <a:t>Dollies/trollies</a:t>
            </a:r>
          </a:p>
          <a:p>
            <a:endParaRPr lang="en-US" dirty="0"/>
          </a:p>
        </p:txBody>
      </p:sp>
      <p:pic>
        <p:nvPicPr>
          <p:cNvPr id="6" name="Content Placeholder 4">
            <a:extLst>
              <a:ext uri="{FF2B5EF4-FFF2-40B4-BE49-F238E27FC236}">
                <a16:creationId xmlns:a16="http://schemas.microsoft.com/office/drawing/2014/main" id="{A4882F73-3031-4399-9071-D4B8D2C32A4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61200" y="1604198"/>
            <a:ext cx="3657600" cy="4517967"/>
          </a:xfrm>
        </p:spPr>
      </p:pic>
      <p:sp>
        <p:nvSpPr>
          <p:cNvPr id="5" name="Slide Number Placeholder 4">
            <a:extLst>
              <a:ext uri="{FF2B5EF4-FFF2-40B4-BE49-F238E27FC236}">
                <a16:creationId xmlns:a16="http://schemas.microsoft.com/office/drawing/2014/main" id="{BCA940AF-173F-47EA-8743-10F4D0BB03FB}"/>
              </a:ext>
            </a:extLst>
          </p:cNvPr>
          <p:cNvSpPr>
            <a:spLocks noGrp="1"/>
          </p:cNvSpPr>
          <p:nvPr>
            <p:ph type="sldNum" sz="quarter" idx="12"/>
          </p:nvPr>
        </p:nvSpPr>
        <p:spPr/>
        <p:txBody>
          <a:bodyPr/>
          <a:lstStyle/>
          <a:p>
            <a:pPr>
              <a:defRPr/>
            </a:pPr>
            <a:fld id="{F064FF5F-FA30-4CAF-B697-9F270F4ED089}" type="slidenum">
              <a:rPr lang="en-US" smtClean="0"/>
              <a:pPr>
                <a:defRPr/>
              </a:pPr>
              <a:t>53</a:t>
            </a:fld>
            <a:endParaRPr lang="en-US"/>
          </a:p>
        </p:txBody>
      </p:sp>
    </p:spTree>
    <p:extLst>
      <p:ext uri="{BB962C8B-B14F-4D97-AF65-F5344CB8AC3E}">
        <p14:creationId xmlns:p14="http://schemas.microsoft.com/office/powerpoint/2010/main" val="107540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5971-A968-40DF-B2C0-9EF3A59E30EA}"/>
              </a:ext>
            </a:extLst>
          </p:cNvPr>
          <p:cNvSpPr>
            <a:spLocks noGrp="1"/>
          </p:cNvSpPr>
          <p:nvPr>
            <p:ph type="title"/>
          </p:nvPr>
        </p:nvSpPr>
        <p:spPr/>
        <p:txBody>
          <a:bodyPr/>
          <a:lstStyle/>
          <a:p>
            <a:r>
              <a:rPr lang="en-US" dirty="0"/>
              <a:t>Packing out process </a:t>
            </a:r>
          </a:p>
        </p:txBody>
      </p:sp>
      <p:sp>
        <p:nvSpPr>
          <p:cNvPr id="3" name="Content Placeholder 2">
            <a:extLst>
              <a:ext uri="{FF2B5EF4-FFF2-40B4-BE49-F238E27FC236}">
                <a16:creationId xmlns:a16="http://schemas.microsoft.com/office/drawing/2014/main" id="{73218536-51E2-417E-8699-53FA3CC1916F}"/>
              </a:ext>
            </a:extLst>
          </p:cNvPr>
          <p:cNvSpPr>
            <a:spLocks noGrp="1"/>
          </p:cNvSpPr>
          <p:nvPr>
            <p:ph sz="half" idx="1"/>
          </p:nvPr>
        </p:nvSpPr>
        <p:spPr/>
        <p:txBody>
          <a:bodyPr/>
          <a:lstStyle/>
          <a:p>
            <a:r>
              <a:rPr lang="en-US" dirty="0"/>
              <a:t>Triage by priority</a:t>
            </a:r>
          </a:p>
          <a:p>
            <a:r>
              <a:rPr lang="en-US" dirty="0"/>
              <a:t>Simple rinse/blot</a:t>
            </a:r>
          </a:p>
          <a:p>
            <a:r>
              <a:rPr lang="en-US" dirty="0"/>
              <a:t>Air dry</a:t>
            </a:r>
          </a:p>
          <a:p>
            <a:r>
              <a:rPr lang="en-US" dirty="0"/>
              <a:t>Individual padded crates</a:t>
            </a:r>
          </a:p>
        </p:txBody>
      </p:sp>
      <p:sp>
        <p:nvSpPr>
          <p:cNvPr id="5" name="Slide Number Placeholder 4">
            <a:extLst>
              <a:ext uri="{FF2B5EF4-FFF2-40B4-BE49-F238E27FC236}">
                <a16:creationId xmlns:a16="http://schemas.microsoft.com/office/drawing/2014/main" id="{DA3532E9-C6A2-4FBA-A3FC-34F289731BEE}"/>
              </a:ext>
            </a:extLst>
          </p:cNvPr>
          <p:cNvSpPr>
            <a:spLocks noGrp="1"/>
          </p:cNvSpPr>
          <p:nvPr>
            <p:ph type="sldNum" sz="quarter" idx="12"/>
          </p:nvPr>
        </p:nvSpPr>
        <p:spPr/>
        <p:txBody>
          <a:bodyPr/>
          <a:lstStyle/>
          <a:p>
            <a:pPr>
              <a:defRPr/>
            </a:pPr>
            <a:fld id="{F064FF5F-FA30-4CAF-B697-9F270F4ED089}" type="slidenum">
              <a:rPr lang="en-US" smtClean="0"/>
              <a:pPr>
                <a:defRPr/>
              </a:pPr>
              <a:t>54</a:t>
            </a:fld>
            <a:endParaRPr lang="en-US"/>
          </a:p>
        </p:txBody>
      </p:sp>
      <p:pic>
        <p:nvPicPr>
          <p:cNvPr id="10" name="Content Placeholder 9">
            <a:extLst>
              <a:ext uri="{FF2B5EF4-FFF2-40B4-BE49-F238E27FC236}">
                <a16:creationId xmlns:a16="http://schemas.microsoft.com/office/drawing/2014/main" id="{AC92E8BE-62CF-4212-AD7A-5C81C28D0D9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5943600" y="1771137"/>
            <a:ext cx="3657600" cy="4120588"/>
          </a:xfrm>
        </p:spPr>
      </p:pic>
    </p:spTree>
    <p:extLst>
      <p:ext uri="{BB962C8B-B14F-4D97-AF65-F5344CB8AC3E}">
        <p14:creationId xmlns:p14="http://schemas.microsoft.com/office/powerpoint/2010/main" val="1928860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ceramics and stone</a:t>
            </a:r>
          </a:p>
        </p:txBody>
      </p:sp>
      <p:sp>
        <p:nvSpPr>
          <p:cNvPr id="3075" name="Rectangle 3"/>
          <p:cNvSpPr>
            <a:spLocks noGrp="1" noChangeArrowheads="1"/>
          </p:cNvSpPr>
          <p:nvPr>
            <p:ph idx="1"/>
          </p:nvPr>
        </p:nvSpPr>
        <p:spPr/>
        <p:txBody>
          <a:bodyPr/>
          <a:lstStyle/>
          <a:p>
            <a:pPr marL="274320" fontAlgn="auto">
              <a:spcAft>
                <a:spcPts val="0"/>
              </a:spcAft>
              <a:defRPr/>
            </a:pPr>
            <a:r>
              <a:rPr lang="en-US" dirty="0"/>
              <a:t>Dehumidification – Vendor</a:t>
            </a:r>
          </a:p>
          <a:p>
            <a:pPr marL="274320" fontAlgn="auto">
              <a:spcAft>
                <a:spcPts val="0"/>
              </a:spcAft>
              <a:defRPr/>
            </a:pPr>
            <a:r>
              <a:rPr lang="en-US" dirty="0"/>
              <a:t>Air dry – In-house</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55</a:t>
            </a:fld>
            <a:endParaRPr lang="en-US"/>
          </a:p>
        </p:txBody>
      </p:sp>
    </p:spTree>
    <p:extLst>
      <p:ext uri="{BB962C8B-B14F-4D97-AF65-F5344CB8AC3E}">
        <p14:creationId xmlns:p14="http://schemas.microsoft.com/office/powerpoint/2010/main" val="184111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6B35-6683-4D6D-8816-6A13556108ED}"/>
              </a:ext>
            </a:extLst>
          </p:cNvPr>
          <p:cNvSpPr>
            <a:spLocks noGrp="1"/>
          </p:cNvSpPr>
          <p:nvPr>
            <p:ph type="title"/>
          </p:nvPr>
        </p:nvSpPr>
        <p:spPr/>
        <p:txBody>
          <a:bodyPr/>
          <a:lstStyle/>
          <a:p>
            <a:r>
              <a:rPr lang="en-US" dirty="0"/>
              <a:t>Risks to Metals </a:t>
            </a:r>
          </a:p>
        </p:txBody>
      </p:sp>
      <p:sp>
        <p:nvSpPr>
          <p:cNvPr id="3" name="Content Placeholder 2">
            <a:extLst>
              <a:ext uri="{FF2B5EF4-FFF2-40B4-BE49-F238E27FC236}">
                <a16:creationId xmlns:a16="http://schemas.microsoft.com/office/drawing/2014/main" id="{23B398DD-A797-4584-9029-B010617817DE}"/>
              </a:ext>
            </a:extLst>
          </p:cNvPr>
          <p:cNvSpPr>
            <a:spLocks noGrp="1"/>
          </p:cNvSpPr>
          <p:nvPr>
            <p:ph sz="half" idx="1"/>
          </p:nvPr>
        </p:nvSpPr>
        <p:spPr/>
        <p:txBody>
          <a:bodyPr/>
          <a:lstStyle/>
          <a:p>
            <a:r>
              <a:rPr lang="en-US" dirty="0"/>
              <a:t>Corrosion</a:t>
            </a:r>
          </a:p>
          <a:p>
            <a:r>
              <a:rPr lang="en-US" dirty="0"/>
              <a:t>Fragile decorative finishes</a:t>
            </a:r>
          </a:p>
          <a:p>
            <a:r>
              <a:rPr lang="en-US" dirty="0"/>
              <a:t>Multiple components</a:t>
            </a:r>
          </a:p>
          <a:p>
            <a:endParaRPr lang="en-US" dirty="0"/>
          </a:p>
        </p:txBody>
      </p:sp>
      <p:sp>
        <p:nvSpPr>
          <p:cNvPr id="5" name="Slide Number Placeholder 4">
            <a:extLst>
              <a:ext uri="{FF2B5EF4-FFF2-40B4-BE49-F238E27FC236}">
                <a16:creationId xmlns:a16="http://schemas.microsoft.com/office/drawing/2014/main" id="{A9B52B30-9395-4C4F-9039-B07DC22498AF}"/>
              </a:ext>
            </a:extLst>
          </p:cNvPr>
          <p:cNvSpPr>
            <a:spLocks noGrp="1"/>
          </p:cNvSpPr>
          <p:nvPr>
            <p:ph type="sldNum" sz="quarter" idx="12"/>
          </p:nvPr>
        </p:nvSpPr>
        <p:spPr/>
        <p:txBody>
          <a:bodyPr/>
          <a:lstStyle/>
          <a:p>
            <a:pPr>
              <a:defRPr/>
            </a:pPr>
            <a:fld id="{F064FF5F-FA30-4CAF-B697-9F270F4ED089}" type="slidenum">
              <a:rPr lang="en-US" smtClean="0"/>
              <a:pPr>
                <a:defRPr/>
              </a:pPr>
              <a:t>56</a:t>
            </a:fld>
            <a:endParaRPr lang="en-US"/>
          </a:p>
        </p:txBody>
      </p:sp>
      <p:pic>
        <p:nvPicPr>
          <p:cNvPr id="9" name="Content Placeholder 7" descr="flaking back R closeup.jpg">
            <a:extLst>
              <a:ext uri="{FF2B5EF4-FFF2-40B4-BE49-F238E27FC236}">
                <a16:creationId xmlns:a16="http://schemas.microsoft.com/office/drawing/2014/main" id="{99F4621B-B6CE-40FA-B92F-E3FD0B9E4B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76068" y="1536192"/>
            <a:ext cx="4092571" cy="3340608"/>
          </a:xfrm>
          <a:prstGeom prst="rect">
            <a:avLst/>
          </a:prstGeom>
        </p:spPr>
      </p:pic>
    </p:spTree>
    <p:extLst>
      <p:ext uri="{BB962C8B-B14F-4D97-AF65-F5344CB8AC3E}">
        <p14:creationId xmlns:p14="http://schemas.microsoft.com/office/powerpoint/2010/main" val="403310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Packing out Needs</a:t>
            </a:r>
          </a:p>
        </p:txBody>
      </p:sp>
      <p:sp>
        <p:nvSpPr>
          <p:cNvPr id="3" name="Content Placeholder 2">
            <a:extLst>
              <a:ext uri="{FF2B5EF4-FFF2-40B4-BE49-F238E27FC236}">
                <a16:creationId xmlns:a16="http://schemas.microsoft.com/office/drawing/2014/main" id="{89BFC322-AE7B-40DE-B355-0A43BBA9315A}"/>
              </a:ext>
            </a:extLst>
          </p:cNvPr>
          <p:cNvSpPr>
            <a:spLocks noGrp="1"/>
          </p:cNvSpPr>
          <p:nvPr>
            <p:ph sz="half" idx="1"/>
          </p:nvPr>
        </p:nvSpPr>
        <p:spPr/>
        <p:txBody>
          <a:bodyPr/>
          <a:lstStyle/>
          <a:p>
            <a:r>
              <a:rPr lang="en-US" dirty="0"/>
              <a:t>Rinse containers/sprayers</a:t>
            </a:r>
          </a:p>
          <a:p>
            <a:r>
              <a:rPr lang="en-US" dirty="0"/>
              <a:t>Blotting supplies</a:t>
            </a:r>
          </a:p>
          <a:p>
            <a:r>
              <a:rPr lang="en-US" dirty="0"/>
              <a:t>Bags for parts</a:t>
            </a:r>
          </a:p>
          <a:p>
            <a:r>
              <a:rPr lang="en-US" dirty="0"/>
              <a:t>Hair dryer</a:t>
            </a:r>
          </a:p>
        </p:txBody>
      </p:sp>
      <p:sp>
        <p:nvSpPr>
          <p:cNvPr id="4" name="Content Placeholder 3"/>
          <p:cNvSpPr>
            <a:spLocks noGrp="1"/>
          </p:cNvSpPr>
          <p:nvPr>
            <p:ph sz="half" idx="2"/>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81C197FE-6EDF-4123-BDF0-1ABC9A73746A}" type="slidenum">
              <a:rPr lang="en-US" smtClean="0"/>
              <a:pPr>
                <a:defRPr/>
              </a:pPr>
              <a:t>57</a:t>
            </a:fld>
            <a:endParaRPr lang="en-US"/>
          </a:p>
        </p:txBody>
      </p:sp>
      <p:pic>
        <p:nvPicPr>
          <p:cNvPr id="11" name="Content Placeholder 6">
            <a:extLst>
              <a:ext uri="{FF2B5EF4-FFF2-40B4-BE49-F238E27FC236}">
                <a16:creationId xmlns:a16="http://schemas.microsoft.com/office/drawing/2014/main" id="{D74BCE1F-2341-4038-AC91-4C6698236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1600201"/>
            <a:ext cx="5384800" cy="4688138"/>
          </a:xfrm>
          <a:prstGeom prst="rect">
            <a:avLst/>
          </a:prstGeom>
        </p:spPr>
      </p:pic>
    </p:spTree>
    <p:extLst>
      <p:ext uri="{BB962C8B-B14F-4D97-AF65-F5344CB8AC3E}">
        <p14:creationId xmlns:p14="http://schemas.microsoft.com/office/powerpoint/2010/main" val="591919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C560D-A63C-422A-A326-1086FA64DD9B}"/>
              </a:ext>
            </a:extLst>
          </p:cNvPr>
          <p:cNvSpPr>
            <a:spLocks noGrp="1"/>
          </p:cNvSpPr>
          <p:nvPr>
            <p:ph type="title"/>
          </p:nvPr>
        </p:nvSpPr>
        <p:spPr/>
        <p:txBody>
          <a:bodyPr/>
          <a:lstStyle/>
          <a:p>
            <a:r>
              <a:rPr lang="en-US" dirty="0"/>
              <a:t>Packing out process</a:t>
            </a:r>
          </a:p>
        </p:txBody>
      </p:sp>
      <p:sp>
        <p:nvSpPr>
          <p:cNvPr id="3" name="Content Placeholder 2">
            <a:extLst>
              <a:ext uri="{FF2B5EF4-FFF2-40B4-BE49-F238E27FC236}">
                <a16:creationId xmlns:a16="http://schemas.microsoft.com/office/drawing/2014/main" id="{7E9454B9-3AE3-495C-B5EA-A1E8EC7E9359}"/>
              </a:ext>
            </a:extLst>
          </p:cNvPr>
          <p:cNvSpPr>
            <a:spLocks noGrp="1"/>
          </p:cNvSpPr>
          <p:nvPr>
            <p:ph sz="half" idx="1"/>
          </p:nvPr>
        </p:nvSpPr>
        <p:spPr/>
        <p:txBody>
          <a:bodyPr/>
          <a:lstStyle/>
          <a:p>
            <a:r>
              <a:rPr lang="en-US" dirty="0"/>
              <a:t>Triage by priority</a:t>
            </a:r>
          </a:p>
          <a:p>
            <a:r>
              <a:rPr lang="en-US" dirty="0"/>
              <a:t>Simple rinse</a:t>
            </a:r>
          </a:p>
          <a:p>
            <a:r>
              <a:rPr lang="en-US" dirty="0"/>
              <a:t>Air dry/blot</a:t>
            </a:r>
          </a:p>
          <a:p>
            <a:r>
              <a:rPr lang="en-US" dirty="0"/>
              <a:t>Wrap in paper or </a:t>
            </a:r>
          </a:p>
          <a:p>
            <a:pPr marL="114300" indent="0">
              <a:buNone/>
            </a:pPr>
            <a:r>
              <a:rPr lang="en-US" dirty="0"/>
              <a:t>	soft fabric</a:t>
            </a:r>
          </a:p>
          <a:p>
            <a:r>
              <a:rPr lang="en-US" dirty="0"/>
              <a:t>No tape</a:t>
            </a:r>
          </a:p>
          <a:p>
            <a:r>
              <a:rPr lang="en-US" dirty="0"/>
              <a:t>Crate individually or stack by weight</a:t>
            </a:r>
          </a:p>
          <a:p>
            <a:pPr marL="114300" indent="0">
              <a:buNone/>
            </a:pPr>
            <a:endParaRPr lang="en-US" dirty="0"/>
          </a:p>
          <a:p>
            <a:endParaRPr lang="en-US" dirty="0"/>
          </a:p>
        </p:txBody>
      </p:sp>
      <p:pic>
        <p:nvPicPr>
          <p:cNvPr id="9" name="Content Placeholder 6">
            <a:extLst>
              <a:ext uri="{FF2B5EF4-FFF2-40B4-BE49-F238E27FC236}">
                <a16:creationId xmlns:a16="http://schemas.microsoft.com/office/drawing/2014/main" id="{29DDA64C-D8AA-491A-B636-E7D5CD76975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39681" y="1600201"/>
            <a:ext cx="5551421" cy="4407492"/>
          </a:xfrm>
        </p:spPr>
      </p:pic>
      <p:sp>
        <p:nvSpPr>
          <p:cNvPr id="5" name="Slide Number Placeholder 4">
            <a:extLst>
              <a:ext uri="{FF2B5EF4-FFF2-40B4-BE49-F238E27FC236}">
                <a16:creationId xmlns:a16="http://schemas.microsoft.com/office/drawing/2014/main" id="{9D024C49-D59A-48D6-92C5-0A16C99287B3}"/>
              </a:ext>
            </a:extLst>
          </p:cNvPr>
          <p:cNvSpPr>
            <a:spLocks noGrp="1"/>
          </p:cNvSpPr>
          <p:nvPr>
            <p:ph type="sldNum" sz="quarter" idx="12"/>
          </p:nvPr>
        </p:nvSpPr>
        <p:spPr/>
        <p:txBody>
          <a:bodyPr/>
          <a:lstStyle/>
          <a:p>
            <a:pPr>
              <a:defRPr/>
            </a:pPr>
            <a:fld id="{F064FF5F-FA30-4CAF-B697-9F270F4ED089}" type="slidenum">
              <a:rPr lang="en-US" smtClean="0"/>
              <a:pPr>
                <a:defRPr/>
              </a:pPr>
              <a:t>58</a:t>
            </a:fld>
            <a:endParaRPr lang="en-US"/>
          </a:p>
        </p:txBody>
      </p:sp>
    </p:spTree>
    <p:extLst>
      <p:ext uri="{BB962C8B-B14F-4D97-AF65-F5344CB8AC3E}">
        <p14:creationId xmlns:p14="http://schemas.microsoft.com/office/powerpoint/2010/main" val="253170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a:t>Preferred salvage options for metals</a:t>
            </a:r>
          </a:p>
        </p:txBody>
      </p:sp>
      <p:sp>
        <p:nvSpPr>
          <p:cNvPr id="3075" name="Rectangle 3"/>
          <p:cNvSpPr>
            <a:spLocks noGrp="1" noChangeArrowheads="1"/>
          </p:cNvSpPr>
          <p:nvPr>
            <p:ph idx="1"/>
          </p:nvPr>
        </p:nvSpPr>
        <p:spPr/>
        <p:txBody>
          <a:bodyPr/>
          <a:lstStyle/>
          <a:p>
            <a:pPr marL="274320" fontAlgn="auto">
              <a:spcAft>
                <a:spcPts val="0"/>
              </a:spcAft>
              <a:defRPr/>
            </a:pPr>
            <a:r>
              <a:rPr lang="en-US" dirty="0"/>
              <a:t>Dehumidification – Vendor</a:t>
            </a:r>
          </a:p>
          <a:p>
            <a:pPr marL="274320" fontAlgn="auto">
              <a:spcAft>
                <a:spcPts val="0"/>
              </a:spcAft>
              <a:defRPr/>
            </a:pPr>
            <a:r>
              <a:rPr lang="en-US" dirty="0"/>
              <a:t>Air dry – In-house</a:t>
            </a:r>
          </a:p>
          <a:p>
            <a:pPr marL="274320">
              <a:defRPr/>
            </a:pPr>
            <a:r>
              <a:rPr lang="en-US" dirty="0"/>
              <a:t>Send to a conservator immediately (rare or unique items)</a:t>
            </a:r>
          </a:p>
        </p:txBody>
      </p:sp>
      <p:sp>
        <p:nvSpPr>
          <p:cNvPr id="2" name="Slide Number Placeholder 1"/>
          <p:cNvSpPr>
            <a:spLocks noGrp="1"/>
          </p:cNvSpPr>
          <p:nvPr>
            <p:ph type="sldNum" sz="quarter" idx="12"/>
          </p:nvPr>
        </p:nvSpPr>
        <p:spPr/>
        <p:txBody>
          <a:bodyPr/>
          <a:lstStyle/>
          <a:p>
            <a:pPr>
              <a:defRPr/>
            </a:pPr>
            <a:fld id="{DB5E7C76-9AD8-4199-95C5-08EC76F1374D}" type="slidenum">
              <a:rPr lang="en-US" smtClean="0"/>
              <a:pPr>
                <a:defRPr/>
              </a:pPr>
              <a:t>59</a:t>
            </a:fld>
            <a:endParaRPr lang="en-US"/>
          </a:p>
        </p:txBody>
      </p:sp>
    </p:spTree>
    <p:extLst>
      <p:ext uri="{BB962C8B-B14F-4D97-AF65-F5344CB8AC3E}">
        <p14:creationId xmlns:p14="http://schemas.microsoft.com/office/powerpoint/2010/main" val="3762099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marL="54864" eaLnBrk="1" fontAlgn="auto" hangingPunct="1">
              <a:spcAft>
                <a:spcPts val="0"/>
              </a:spcAft>
              <a:defRPr/>
            </a:pPr>
            <a:r>
              <a:rPr lang="en-US" sz="4000" dirty="0"/>
              <a:t>Response</a:t>
            </a:r>
            <a:endParaRPr lang="en-US" dirty="0"/>
          </a:p>
        </p:txBody>
      </p:sp>
      <p:sp>
        <p:nvSpPr>
          <p:cNvPr id="12291" name="Rectangle 5"/>
          <p:cNvSpPr>
            <a:spLocks noGrp="1" noChangeArrowheads="1"/>
          </p:cNvSpPr>
          <p:nvPr>
            <p:ph sz="half" idx="1"/>
          </p:nvPr>
        </p:nvSpPr>
        <p:spPr>
          <a:xfrm>
            <a:off x="1981200" y="1447800"/>
            <a:ext cx="3810000" cy="4590288"/>
          </a:xfrm>
        </p:spPr>
        <p:txBody>
          <a:bodyPr/>
          <a:lstStyle/>
          <a:p>
            <a:pPr marL="44450" indent="0" eaLnBrk="1" hangingPunct="1">
              <a:buNone/>
              <a:defRPr/>
            </a:pPr>
            <a:r>
              <a:rPr lang="en-US" b="1" dirty="0"/>
              <a:t>Strategic Priorities – The 3 S’s</a:t>
            </a:r>
            <a:endParaRPr lang="en-US" dirty="0"/>
          </a:p>
          <a:p>
            <a:pPr eaLnBrk="1" hangingPunct="1">
              <a:defRPr/>
            </a:pPr>
            <a:r>
              <a:rPr lang="en-US" sz="2000" dirty="0"/>
              <a:t>personal  </a:t>
            </a:r>
            <a:r>
              <a:rPr lang="en-US" b="1" dirty="0"/>
              <a:t>Safety</a:t>
            </a:r>
          </a:p>
          <a:p>
            <a:pPr eaLnBrk="1" hangingPunct="1">
              <a:defRPr/>
            </a:pPr>
            <a:r>
              <a:rPr lang="en-US" sz="2000" dirty="0"/>
              <a:t>property </a:t>
            </a:r>
            <a:r>
              <a:rPr lang="en-US" b="1" dirty="0"/>
              <a:t>Stabilization</a:t>
            </a:r>
          </a:p>
          <a:p>
            <a:pPr eaLnBrk="1" hangingPunct="1">
              <a:defRPr/>
            </a:pPr>
            <a:r>
              <a:rPr lang="en-US" sz="2000" dirty="0"/>
              <a:t>collection </a:t>
            </a:r>
            <a:r>
              <a:rPr lang="en-US" b="1" dirty="0"/>
              <a:t>Salvage</a:t>
            </a:r>
          </a:p>
          <a:p>
            <a:pPr eaLnBrk="1" hangingPunct="1">
              <a:buFont typeface="Wingdings 2" pitchFamily="18" charset="2"/>
              <a:buNone/>
              <a:defRPr/>
            </a:pPr>
            <a:endParaRPr lang="en-US" dirty="0"/>
          </a:p>
        </p:txBody>
      </p:sp>
      <p:sp>
        <p:nvSpPr>
          <p:cNvPr id="2" name="Slide Number Placeholder 1"/>
          <p:cNvSpPr>
            <a:spLocks noGrp="1"/>
          </p:cNvSpPr>
          <p:nvPr>
            <p:ph type="sldNum" sz="quarter" idx="12"/>
          </p:nvPr>
        </p:nvSpPr>
        <p:spPr/>
        <p:txBody>
          <a:bodyPr/>
          <a:lstStyle/>
          <a:p>
            <a:pPr>
              <a:defRPr/>
            </a:pPr>
            <a:fld id="{230D1143-BE48-4308-9AFF-BF03FD685C71}" type="slidenum">
              <a:rPr lang="en-US" smtClean="0"/>
              <a:pPr>
                <a:defRPr/>
              </a:pPr>
              <a:t>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3465524" cy="52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96327" y="6627168"/>
            <a:ext cx="3507692" cy="230832"/>
          </a:xfrm>
          <a:prstGeom prst="rect">
            <a:avLst/>
          </a:prstGeom>
          <a:noFill/>
        </p:spPr>
        <p:txBody>
          <a:bodyPr wrap="none" rtlCol="0">
            <a:spAutoFit/>
          </a:bodyPr>
          <a:lstStyle/>
          <a:p>
            <a:r>
              <a:rPr lang="en-US" sz="900" dirty="0"/>
              <a:t>Photo by Barry </a:t>
            </a:r>
            <a:r>
              <a:rPr lang="en-US" sz="900" dirty="0" err="1"/>
              <a:t>Bahler</a:t>
            </a:r>
            <a:r>
              <a:rPr lang="en-US" sz="900" dirty="0"/>
              <a:t>/FEMA - May 27, 2008 - Location: Parkersburg, IA</a:t>
            </a:r>
          </a:p>
        </p:txBody>
      </p:sp>
    </p:spTree>
    <p:extLst>
      <p:ext uri="{BB962C8B-B14F-4D97-AF65-F5344CB8AC3E}">
        <p14:creationId xmlns:p14="http://schemas.microsoft.com/office/powerpoint/2010/main" val="122927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and A</a:t>
            </a:r>
          </a:p>
        </p:txBody>
      </p:sp>
      <p:pic>
        <p:nvPicPr>
          <p:cNvPr id="4" name="Content Placeholder 3"/>
          <p:cNvPicPr>
            <a:picLocks noGrp="1" noChangeAspect="1"/>
          </p:cNvPicPr>
          <p:nvPr>
            <p:ph idx="1"/>
          </p:nvPr>
        </p:nvPicPr>
        <p:blipFill>
          <a:blip r:embed="rId3"/>
          <a:stretch>
            <a:fillRect/>
          </a:stretch>
        </p:blipFill>
        <p:spPr>
          <a:xfrm>
            <a:off x="3690172" y="1600200"/>
            <a:ext cx="4811655" cy="4525963"/>
          </a:xfrm>
          <a:prstGeom prst="rect">
            <a:avLst/>
          </a:prstGeom>
        </p:spPr>
      </p:pic>
    </p:spTree>
    <p:extLst>
      <p:ext uri="{BB962C8B-B14F-4D97-AF65-F5344CB8AC3E}">
        <p14:creationId xmlns:p14="http://schemas.microsoft.com/office/powerpoint/2010/main" val="127848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id="{1BECD9F6-EFD7-43BB-A86E-D6CAE8A6727E}"/>
              </a:ext>
            </a:extLst>
          </p:cNvPr>
          <p:cNvSpPr>
            <a:spLocks noGrp="1"/>
          </p:cNvSpPr>
          <p:nvPr>
            <p:ph type="title"/>
          </p:nvPr>
        </p:nvSpPr>
        <p:spPr>
          <a:xfrm>
            <a:off x="609600" y="274638"/>
            <a:ext cx="10972800" cy="1143000"/>
          </a:xfrm>
        </p:spPr>
        <p:txBody>
          <a:bodyPr wrap="square" anchor="ctr">
            <a:normAutofit/>
          </a:bodyPr>
          <a:lstStyle/>
          <a:p>
            <a:r>
              <a:rPr lang="en-US" altLang="en-US" dirty="0"/>
              <a:t>ASSIGNMENT</a:t>
            </a:r>
          </a:p>
        </p:txBody>
      </p:sp>
      <p:sp>
        <p:nvSpPr>
          <p:cNvPr id="26627" name="Content Placeholder 5">
            <a:extLst>
              <a:ext uri="{FF2B5EF4-FFF2-40B4-BE49-F238E27FC236}">
                <a16:creationId xmlns:a16="http://schemas.microsoft.com/office/drawing/2014/main" id="{8679C5F8-105E-4E2E-AB94-4974F59F7FD3}"/>
              </a:ext>
            </a:extLst>
          </p:cNvPr>
          <p:cNvSpPr>
            <a:spLocks noGrp="1"/>
          </p:cNvSpPr>
          <p:nvPr>
            <p:ph sz="half" idx="1"/>
          </p:nvPr>
        </p:nvSpPr>
        <p:spPr>
          <a:xfrm>
            <a:off x="609600" y="1600201"/>
            <a:ext cx="5384800" cy="4525963"/>
          </a:xfrm>
        </p:spPr>
        <p:txBody>
          <a:bodyPr wrap="square" anchor="t">
            <a:normAutofit/>
          </a:bodyPr>
          <a:lstStyle/>
          <a:p>
            <a:pPr marL="57150" indent="0">
              <a:lnSpc>
                <a:spcPct val="90000"/>
              </a:lnSpc>
              <a:spcBef>
                <a:spcPct val="0"/>
              </a:spcBef>
              <a:buNone/>
            </a:pPr>
            <a:r>
              <a:rPr lang="en-US" altLang="en-US" sz="2000" dirty="0"/>
              <a:t>Complete the following three sections in the NEDCC Leaflet 3.4, “</a:t>
            </a:r>
            <a:r>
              <a:rPr lang="en-US" altLang="en-US" sz="2000" i="1" dirty="0"/>
              <a:t>Worksheet for Outlining and Emergency Response Plan</a:t>
            </a:r>
            <a:r>
              <a:rPr lang="en-US" altLang="en-US" sz="2000" dirty="0"/>
              <a:t>”, </a:t>
            </a:r>
            <a:r>
              <a:rPr lang="en-US" altLang="en-US" sz="2000" u="sng" dirty="0">
                <a:hlinkClick r:id="rId2"/>
              </a:rPr>
              <a:t>https://www.nedcc.org/free-resources/preservation-leaflets/3.-emergency-management/3.4-worksheet-for-outlining-an-emergency-response-plan</a:t>
            </a:r>
            <a:r>
              <a:rPr lang="en-US" altLang="en-US" sz="2000" dirty="0"/>
              <a:t> </a:t>
            </a:r>
          </a:p>
          <a:p>
            <a:pPr marL="0" indent="0">
              <a:lnSpc>
                <a:spcPct val="90000"/>
              </a:lnSpc>
              <a:buNone/>
            </a:pPr>
            <a:endParaRPr lang="en-US" altLang="en-US" sz="2000" b="1" dirty="0"/>
          </a:p>
          <a:p>
            <a:pPr marL="0" indent="0">
              <a:lnSpc>
                <a:spcPct val="90000"/>
              </a:lnSpc>
              <a:buNone/>
            </a:pPr>
            <a:r>
              <a:rPr lang="en-US" altLang="en-US" sz="2000" dirty="0"/>
              <a:t>C. </a:t>
            </a:r>
            <a:r>
              <a:rPr lang="en-US" altLang="en-US" sz="2000" i="1" dirty="0"/>
              <a:t>Emergency Equipment and Supplies </a:t>
            </a:r>
            <a:r>
              <a:rPr lang="en-US" altLang="en-US" sz="2000" dirty="0"/>
              <a:t>– three tables, Life Safety, Facilities, and Collections Response and Recovery</a:t>
            </a:r>
          </a:p>
          <a:p>
            <a:pPr marL="0" indent="0">
              <a:lnSpc>
                <a:spcPct val="90000"/>
              </a:lnSpc>
              <a:buNone/>
            </a:pPr>
            <a:r>
              <a:rPr lang="en-US" altLang="en-US" sz="2000" dirty="0"/>
              <a:t>G. </a:t>
            </a:r>
            <a:r>
              <a:rPr lang="en-US" altLang="en-US" sz="2000" i="1" dirty="0"/>
              <a:t>Other Emergency Issues </a:t>
            </a:r>
            <a:r>
              <a:rPr lang="en-US" altLang="en-US" sz="2000" dirty="0"/>
              <a:t>– e.g., training needs, drills, etc.</a:t>
            </a:r>
          </a:p>
          <a:p>
            <a:pPr marL="0" indent="0">
              <a:lnSpc>
                <a:spcPct val="90000"/>
              </a:lnSpc>
              <a:buNone/>
            </a:pPr>
            <a:r>
              <a:rPr lang="en-US" altLang="en-US" sz="2000" dirty="0"/>
              <a:t>I. </a:t>
            </a:r>
            <a:r>
              <a:rPr lang="en-US" altLang="en-US" sz="2000" i="1" dirty="0"/>
              <a:t>Salvage Priorities </a:t>
            </a:r>
            <a:r>
              <a:rPr lang="en-US" altLang="en-US" sz="2000" dirty="0"/>
              <a:t>– this will be a bit time consuming but it’s VERY IMPORTANT!</a:t>
            </a:r>
          </a:p>
        </p:txBody>
      </p:sp>
      <p:pic>
        <p:nvPicPr>
          <p:cNvPr id="26629" name="Picture 6">
            <a:extLst>
              <a:ext uri="{FF2B5EF4-FFF2-40B4-BE49-F238E27FC236}">
                <a16:creationId xmlns:a16="http://schemas.microsoft.com/office/drawing/2014/main" id="{ACC53E9B-D14D-422B-AC14-0443E5F08B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98374" y="1600201"/>
            <a:ext cx="4583252"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88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id="{1BECD9F6-EFD7-43BB-A86E-D6CAE8A6727E}"/>
              </a:ext>
            </a:extLst>
          </p:cNvPr>
          <p:cNvSpPr>
            <a:spLocks noGrp="1"/>
          </p:cNvSpPr>
          <p:nvPr>
            <p:ph type="title"/>
          </p:nvPr>
        </p:nvSpPr>
        <p:spPr>
          <a:xfrm>
            <a:off x="609600" y="274638"/>
            <a:ext cx="10972800" cy="1143000"/>
          </a:xfrm>
        </p:spPr>
        <p:txBody>
          <a:bodyPr wrap="square" anchor="ctr">
            <a:normAutofit/>
          </a:bodyPr>
          <a:lstStyle/>
          <a:p>
            <a:r>
              <a:rPr lang="en-US" altLang="en-US" dirty="0"/>
              <a:t>ASSIGNMENT</a:t>
            </a:r>
          </a:p>
        </p:txBody>
      </p:sp>
      <p:sp>
        <p:nvSpPr>
          <p:cNvPr id="26627" name="Content Placeholder 5">
            <a:extLst>
              <a:ext uri="{FF2B5EF4-FFF2-40B4-BE49-F238E27FC236}">
                <a16:creationId xmlns:a16="http://schemas.microsoft.com/office/drawing/2014/main" id="{8679C5F8-105E-4E2E-AB94-4974F59F7FD3}"/>
              </a:ext>
            </a:extLst>
          </p:cNvPr>
          <p:cNvSpPr>
            <a:spLocks noGrp="1"/>
          </p:cNvSpPr>
          <p:nvPr>
            <p:ph sz="half" idx="1"/>
          </p:nvPr>
        </p:nvSpPr>
        <p:spPr>
          <a:xfrm>
            <a:off x="609600" y="1600201"/>
            <a:ext cx="5384800" cy="4268971"/>
          </a:xfrm>
        </p:spPr>
        <p:txBody>
          <a:bodyPr wrap="square" anchor="t">
            <a:normAutofit/>
          </a:bodyPr>
          <a:lstStyle/>
          <a:p>
            <a:pPr marL="57150" indent="0">
              <a:lnSpc>
                <a:spcPct val="90000"/>
              </a:lnSpc>
              <a:spcBef>
                <a:spcPct val="0"/>
              </a:spcBef>
              <a:buNone/>
            </a:pPr>
            <a:r>
              <a:rPr lang="en-US" altLang="en-US" sz="2000" dirty="0"/>
              <a:t>Other Valuable Resources:</a:t>
            </a:r>
          </a:p>
          <a:p>
            <a:pPr marL="57150" indent="0">
              <a:lnSpc>
                <a:spcPct val="90000"/>
              </a:lnSpc>
              <a:spcBef>
                <a:spcPct val="0"/>
              </a:spcBef>
              <a:buNone/>
            </a:pPr>
            <a:endParaRPr lang="en-US" altLang="en-US" sz="2000" dirty="0"/>
          </a:p>
          <a:p>
            <a:pPr marL="57150" indent="0">
              <a:lnSpc>
                <a:spcPct val="90000"/>
              </a:lnSpc>
              <a:spcBef>
                <a:spcPct val="0"/>
              </a:spcBef>
              <a:buNone/>
            </a:pPr>
            <a:r>
              <a:rPr lang="en-US" altLang="en-US" sz="1600" dirty="0"/>
              <a:t>Connecting to Collections (AIC): “Appendix 7: Guidelines for Establishing Salvage Priorities” at </a:t>
            </a:r>
            <a:r>
              <a:rPr lang="en-US" sz="1600" dirty="0">
                <a:hlinkClick r:id="rId3"/>
              </a:rPr>
              <a:t>A7pg3 </a:t>
            </a:r>
            <a:r>
              <a:rPr lang="en-US" sz="1600" dirty="0" err="1">
                <a:hlinkClick r:id="rId3"/>
              </a:rPr>
              <a:t>EstablishingSalvagePriorities</a:t>
            </a:r>
            <a:r>
              <a:rPr lang="en-US" sz="1600" dirty="0">
                <a:hlinkClick r:id="rId3"/>
              </a:rPr>
              <a:t> (connectingtocollections.org)</a:t>
            </a:r>
            <a:endParaRPr lang="en-US" sz="1600" dirty="0"/>
          </a:p>
          <a:p>
            <a:pPr marL="57150" indent="0">
              <a:lnSpc>
                <a:spcPct val="90000"/>
              </a:lnSpc>
              <a:spcBef>
                <a:spcPct val="0"/>
              </a:spcBef>
              <a:buNone/>
            </a:pPr>
            <a:endParaRPr lang="en-US" altLang="en-US" sz="1600" dirty="0"/>
          </a:p>
          <a:p>
            <a:pPr marL="57150" indent="0">
              <a:lnSpc>
                <a:spcPct val="90000"/>
              </a:lnSpc>
              <a:spcBef>
                <a:spcPct val="0"/>
              </a:spcBef>
              <a:buNone/>
            </a:pPr>
            <a:r>
              <a:rPr lang="en-US" altLang="en-US" sz="1600" dirty="0"/>
              <a:t>Heritage Collections Council’s </a:t>
            </a:r>
            <a:r>
              <a:rPr lang="en-US" altLang="en-US" sz="1600" i="1" dirty="0"/>
              <a:t>Be Prepared: Guidelines for Small Museums for Writing a Disaster Preparedness Plan </a:t>
            </a:r>
            <a:r>
              <a:rPr lang="en-US" altLang="en-US" sz="1600" dirty="0"/>
              <a:t>at </a:t>
            </a:r>
            <a:r>
              <a:rPr lang="en-US" altLang="en-US" sz="1600" dirty="0">
                <a:hlinkClick r:id="rId4"/>
              </a:rPr>
              <a:t>https://tinyurl.com/yyrkgt7x</a:t>
            </a:r>
            <a:r>
              <a:rPr lang="en-US" altLang="en-US" sz="1600" dirty="0"/>
              <a:t> . See pages 24-28, “Prioritise Collection (Significance Assessment)”</a:t>
            </a:r>
          </a:p>
          <a:p>
            <a:pPr marL="57150" indent="0">
              <a:lnSpc>
                <a:spcPct val="90000"/>
              </a:lnSpc>
              <a:spcBef>
                <a:spcPct val="0"/>
              </a:spcBef>
              <a:buNone/>
            </a:pPr>
            <a:endParaRPr lang="en-US" altLang="en-US" sz="1600" dirty="0"/>
          </a:p>
          <a:p>
            <a:pPr marL="57150" indent="0">
              <a:lnSpc>
                <a:spcPct val="90000"/>
              </a:lnSpc>
              <a:spcBef>
                <a:spcPct val="0"/>
              </a:spcBef>
              <a:buNone/>
            </a:pPr>
            <a:r>
              <a:rPr lang="en-US" altLang="en-US" sz="1600" dirty="0"/>
              <a:t>FAIC’s </a:t>
            </a:r>
            <a:r>
              <a:rPr lang="en-US" altLang="en-US" sz="1600" i="1" dirty="0"/>
              <a:t>Field Guide to Emergency Response, </a:t>
            </a:r>
            <a:r>
              <a:rPr lang="en-US" altLang="en-US" sz="1600" dirty="0">
                <a:hlinkClick r:id="rId5"/>
              </a:rPr>
              <a:t>https://tinyurl.com/y4nd3cev</a:t>
            </a:r>
            <a:endParaRPr lang="en-US" altLang="en-US" sz="1600" dirty="0"/>
          </a:p>
          <a:p>
            <a:pPr marL="57150" indent="0">
              <a:lnSpc>
                <a:spcPct val="90000"/>
              </a:lnSpc>
              <a:spcBef>
                <a:spcPct val="0"/>
              </a:spcBef>
              <a:buNone/>
            </a:pPr>
            <a:endParaRPr lang="en-US" altLang="en-US" sz="1600" i="1" dirty="0"/>
          </a:p>
          <a:p>
            <a:pPr marL="57150" indent="0">
              <a:lnSpc>
                <a:spcPct val="90000"/>
              </a:lnSpc>
              <a:spcBef>
                <a:spcPct val="0"/>
              </a:spcBef>
              <a:buNone/>
            </a:pPr>
            <a:r>
              <a:rPr lang="en-US" altLang="en-US" sz="1600" dirty="0"/>
              <a:t>AIC’s </a:t>
            </a:r>
            <a:r>
              <a:rPr lang="en-US" altLang="en-US" sz="1600" i="1" dirty="0"/>
              <a:t>Emergency Response and Salvage Wheel, </a:t>
            </a:r>
            <a:r>
              <a:rPr lang="en-US" altLang="en-US" sz="1600" dirty="0"/>
              <a:t>available at </a:t>
            </a:r>
            <a:r>
              <a:rPr lang="en-US" altLang="en-US" sz="1600" dirty="0">
                <a:hlinkClick r:id="rId6"/>
              </a:rPr>
              <a:t>https://tinyurl.com/y59oye5a</a:t>
            </a:r>
            <a:r>
              <a:rPr lang="en-US" altLang="en-US" sz="1600" dirty="0"/>
              <a:t> (keep one in each disaster kit)</a:t>
            </a:r>
          </a:p>
          <a:p>
            <a:pPr marL="57150" indent="0">
              <a:lnSpc>
                <a:spcPct val="90000"/>
              </a:lnSpc>
              <a:spcBef>
                <a:spcPct val="0"/>
              </a:spcBef>
              <a:buNone/>
            </a:pPr>
            <a:endParaRPr lang="en-US" altLang="en-US" sz="1600" i="1" dirty="0"/>
          </a:p>
          <a:p>
            <a:pPr marL="57150" indent="0">
              <a:lnSpc>
                <a:spcPct val="90000"/>
              </a:lnSpc>
              <a:spcBef>
                <a:spcPct val="0"/>
              </a:spcBef>
              <a:buNone/>
            </a:pPr>
            <a:endParaRPr lang="en-US" altLang="en-US" sz="2000" i="1" dirty="0"/>
          </a:p>
          <a:p>
            <a:pPr marL="57150" indent="0">
              <a:lnSpc>
                <a:spcPct val="90000"/>
              </a:lnSpc>
              <a:spcBef>
                <a:spcPct val="0"/>
              </a:spcBef>
              <a:buNone/>
            </a:pPr>
            <a:endParaRPr lang="en-US" altLang="en-US" sz="2000" dirty="0"/>
          </a:p>
        </p:txBody>
      </p:sp>
      <p:pic>
        <p:nvPicPr>
          <p:cNvPr id="26629" name="Picture 6">
            <a:extLst>
              <a:ext uri="{FF2B5EF4-FFF2-40B4-BE49-F238E27FC236}">
                <a16:creationId xmlns:a16="http://schemas.microsoft.com/office/drawing/2014/main" id="{ACC53E9B-D14D-422B-AC14-0443E5F08B2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98374" y="1600201"/>
            <a:ext cx="4583252"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17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id="{1BECD9F6-EFD7-43BB-A86E-D6CAE8A6727E}"/>
              </a:ext>
            </a:extLst>
          </p:cNvPr>
          <p:cNvSpPr>
            <a:spLocks noGrp="1"/>
          </p:cNvSpPr>
          <p:nvPr>
            <p:ph type="ctrTitle"/>
          </p:nvPr>
        </p:nvSpPr>
        <p:spPr/>
        <p:txBody>
          <a:bodyPr wrap="square" anchor="ctr">
            <a:normAutofit/>
          </a:bodyPr>
          <a:lstStyle/>
          <a:p>
            <a:r>
              <a:rPr lang="en-US" altLang="en-US" dirty="0"/>
              <a:t>THANK YOU!!!</a:t>
            </a:r>
          </a:p>
        </p:txBody>
      </p:sp>
      <p:sp>
        <p:nvSpPr>
          <p:cNvPr id="26627" name="Content Placeholder 5">
            <a:extLst>
              <a:ext uri="{FF2B5EF4-FFF2-40B4-BE49-F238E27FC236}">
                <a16:creationId xmlns:a16="http://schemas.microsoft.com/office/drawing/2014/main" id="{8679C5F8-105E-4E2E-AB94-4974F59F7FD3}"/>
              </a:ext>
            </a:extLst>
          </p:cNvPr>
          <p:cNvSpPr>
            <a:spLocks noGrp="1"/>
          </p:cNvSpPr>
          <p:nvPr>
            <p:ph type="subTitle" idx="1"/>
          </p:nvPr>
        </p:nvSpPr>
        <p:spPr/>
        <p:txBody>
          <a:bodyPr wrap="square" anchor="t">
            <a:normAutofit/>
          </a:bodyPr>
          <a:lstStyle/>
          <a:p>
            <a:pPr marL="57150" indent="0">
              <a:lnSpc>
                <a:spcPct val="90000"/>
              </a:lnSpc>
              <a:spcBef>
                <a:spcPct val="0"/>
              </a:spcBef>
              <a:buNone/>
            </a:pPr>
            <a:endParaRPr lang="en-US" altLang="en-US" sz="2000" i="1" dirty="0"/>
          </a:p>
          <a:p>
            <a:pPr marL="57150" indent="0">
              <a:lnSpc>
                <a:spcPct val="90000"/>
              </a:lnSpc>
              <a:spcBef>
                <a:spcPct val="0"/>
              </a:spcBef>
              <a:buNone/>
            </a:pPr>
            <a:r>
              <a:rPr lang="en-US" altLang="en-US" sz="2400" i="1" dirty="0"/>
              <a:t>Karen E. Kiorpes, </a:t>
            </a:r>
            <a:r>
              <a:rPr lang="en-US" altLang="en-US" sz="2400" i="1" dirty="0">
                <a:hlinkClick r:id="rId2"/>
              </a:rPr>
              <a:t>kkiorpes@albany.edu</a:t>
            </a:r>
            <a:endParaRPr lang="en-US" altLang="en-US" sz="2400" i="1" dirty="0"/>
          </a:p>
          <a:p>
            <a:pPr marL="57150" indent="0">
              <a:lnSpc>
                <a:spcPct val="90000"/>
              </a:lnSpc>
              <a:spcBef>
                <a:spcPct val="0"/>
              </a:spcBef>
              <a:buNone/>
            </a:pPr>
            <a:r>
              <a:rPr lang="en-US" altLang="en-US" sz="2400" i="1" dirty="0"/>
              <a:t>Donia Conn, </a:t>
            </a:r>
            <a:r>
              <a:rPr lang="en-US" altLang="en-US" sz="2400" i="1" dirty="0">
                <a:hlinkClick r:id="rId3"/>
              </a:rPr>
              <a:t>conn@simmons.edu</a:t>
            </a:r>
            <a:endParaRPr lang="en-US" altLang="en-US" sz="2400" i="1" dirty="0"/>
          </a:p>
          <a:p>
            <a:pPr marL="57150" indent="0">
              <a:lnSpc>
                <a:spcPct val="90000"/>
              </a:lnSpc>
              <a:spcBef>
                <a:spcPct val="0"/>
              </a:spcBef>
              <a:buNone/>
            </a:pPr>
            <a:r>
              <a:rPr lang="en-US" altLang="en-US" sz="2400" i="1" dirty="0"/>
              <a:t>Maria Holden, </a:t>
            </a:r>
            <a:r>
              <a:rPr lang="en-US" altLang="en-US" sz="2400" i="1" dirty="0">
                <a:hlinkClick r:id="rId4"/>
              </a:rPr>
              <a:t>msholden1@aol.com</a:t>
            </a:r>
            <a:r>
              <a:rPr lang="en-US" altLang="en-US" sz="2400" i="1" dirty="0"/>
              <a:t> </a:t>
            </a:r>
          </a:p>
          <a:p>
            <a:pPr marL="57150" indent="0">
              <a:lnSpc>
                <a:spcPct val="90000"/>
              </a:lnSpc>
              <a:spcBef>
                <a:spcPct val="0"/>
              </a:spcBef>
              <a:buNone/>
            </a:pPr>
            <a:endParaRPr lang="en-US" altLang="en-US" sz="2000" dirty="0"/>
          </a:p>
        </p:txBody>
      </p:sp>
      <p:pic>
        <p:nvPicPr>
          <p:cNvPr id="26629" name="Picture 6">
            <a:extLst>
              <a:ext uri="{FF2B5EF4-FFF2-40B4-BE49-F238E27FC236}">
                <a16:creationId xmlns:a16="http://schemas.microsoft.com/office/drawing/2014/main" id="{ACC53E9B-D14D-422B-AC14-0443E5F08B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5111" y="536944"/>
            <a:ext cx="3391650" cy="3349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06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marL="54864" eaLnBrk="1" fontAlgn="auto" hangingPunct="1">
              <a:spcAft>
                <a:spcPts val="0"/>
              </a:spcAft>
              <a:defRPr/>
            </a:pPr>
            <a:r>
              <a:rPr lang="en-US" sz="4000" dirty="0"/>
              <a:t>Collection Response Phases</a:t>
            </a:r>
          </a:p>
        </p:txBody>
      </p:sp>
      <p:sp>
        <p:nvSpPr>
          <p:cNvPr id="3" name="Content Placeholder 2"/>
          <p:cNvSpPr>
            <a:spLocks noGrp="1"/>
          </p:cNvSpPr>
          <p:nvPr>
            <p:ph idx="1"/>
          </p:nvPr>
        </p:nvSpPr>
        <p:spPr/>
        <p:txBody>
          <a:bodyPr/>
          <a:lstStyle/>
          <a:p>
            <a:pPr>
              <a:defRPr/>
            </a:pPr>
            <a:r>
              <a:rPr lang="en-US" dirty="0"/>
              <a:t>Response</a:t>
            </a:r>
          </a:p>
          <a:p>
            <a:pPr lvl="1">
              <a:defRPr/>
            </a:pPr>
            <a:r>
              <a:rPr lang="en-US" dirty="0"/>
              <a:t>Review, assess, plan</a:t>
            </a:r>
          </a:p>
          <a:p>
            <a:pPr>
              <a:defRPr/>
            </a:pPr>
            <a:r>
              <a:rPr lang="en-US" dirty="0"/>
              <a:t>Triage/Salvage</a:t>
            </a:r>
          </a:p>
          <a:p>
            <a:pPr>
              <a:defRPr/>
            </a:pPr>
            <a:r>
              <a:rPr lang="en-US" dirty="0"/>
              <a:t>Recovery</a:t>
            </a:r>
          </a:p>
          <a:p>
            <a:endParaRPr lang="en-US" dirty="0"/>
          </a:p>
        </p:txBody>
      </p:sp>
      <p:sp>
        <p:nvSpPr>
          <p:cNvPr id="4" name="Slide Number Placeholder 3"/>
          <p:cNvSpPr>
            <a:spLocks noGrp="1"/>
          </p:cNvSpPr>
          <p:nvPr>
            <p:ph type="sldNum" sz="quarter" idx="12"/>
          </p:nvPr>
        </p:nvSpPr>
        <p:spPr/>
        <p:txBody>
          <a:bodyPr/>
          <a:lstStyle/>
          <a:p>
            <a:pPr>
              <a:defRPr/>
            </a:pPr>
            <a:fld id="{8F5C2807-9E88-4A61-969C-C30D6760ACB6}" type="slidenum">
              <a:rPr lang="en-US" smtClean="0"/>
              <a:pPr>
                <a:defRPr/>
              </a:pPr>
              <a:t>7</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735" y="2443874"/>
            <a:ext cx="5718412" cy="379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49520" y="6240935"/>
            <a:ext cx="3679212" cy="230832"/>
          </a:xfrm>
          <a:prstGeom prst="rect">
            <a:avLst/>
          </a:prstGeom>
          <a:noFill/>
        </p:spPr>
        <p:txBody>
          <a:bodyPr wrap="none" rtlCol="0">
            <a:spAutoFit/>
          </a:bodyPr>
          <a:lstStyle/>
          <a:p>
            <a:r>
              <a:rPr lang="en-US" sz="900" dirty="0"/>
              <a:t>Photo by Sharon Karr (via FEMA) - Nov 02, 2012 - Location: Asbury Park, NJ</a:t>
            </a:r>
          </a:p>
        </p:txBody>
      </p:sp>
    </p:spTree>
    <p:extLst>
      <p:ext uri="{BB962C8B-B14F-4D97-AF65-F5344CB8AC3E}">
        <p14:creationId xmlns:p14="http://schemas.microsoft.com/office/powerpoint/2010/main" val="282453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a:bodyPr>
          <a:lstStyle/>
          <a:p>
            <a:pPr eaLnBrk="1" fontAlgn="auto" hangingPunct="1">
              <a:spcAft>
                <a:spcPts val="0"/>
              </a:spcAft>
              <a:defRPr/>
            </a:pPr>
            <a:endParaRPr lang="en-US" dirty="0"/>
          </a:p>
        </p:txBody>
      </p:sp>
      <p:sp>
        <p:nvSpPr>
          <p:cNvPr id="2" name="Text Placeholder 1"/>
          <p:cNvSpPr>
            <a:spLocks noGrp="1"/>
          </p:cNvSpPr>
          <p:nvPr>
            <p:ph type="body" idx="1"/>
          </p:nvPr>
        </p:nvSpPr>
        <p:spPr/>
        <p:txBody>
          <a:bodyPr>
            <a:normAutofit/>
          </a:bodyPr>
          <a:lstStyle/>
          <a:p>
            <a:pPr>
              <a:defRPr/>
            </a:pPr>
            <a:r>
              <a:rPr lang="en-US" sz="8000" dirty="0"/>
              <a:t>Review</a:t>
            </a:r>
          </a:p>
        </p:txBody>
      </p:sp>
      <p:sp>
        <p:nvSpPr>
          <p:cNvPr id="3" name="Slide Number Placeholder 2"/>
          <p:cNvSpPr>
            <a:spLocks noGrp="1"/>
          </p:cNvSpPr>
          <p:nvPr>
            <p:ph type="sldNum" sz="quarter" idx="12"/>
          </p:nvPr>
        </p:nvSpPr>
        <p:spPr/>
        <p:txBody>
          <a:bodyPr/>
          <a:lstStyle/>
          <a:p>
            <a:pPr>
              <a:defRPr/>
            </a:pPr>
            <a:fld id="{98664C8F-732B-48CD-BCDE-E0D1B7BAD728}" type="slidenum">
              <a:rPr lang="en-US" smtClean="0"/>
              <a:pPr>
                <a:defRPr/>
              </a:pPr>
              <a:t>8</a:t>
            </a:fld>
            <a:endParaRPr lang="en-US" dirty="0"/>
          </a:p>
        </p:txBody>
      </p:sp>
    </p:spTree>
    <p:extLst>
      <p:ext uri="{BB962C8B-B14F-4D97-AF65-F5344CB8AC3E}">
        <p14:creationId xmlns:p14="http://schemas.microsoft.com/office/powerpoint/2010/main" val="55667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Disaster Plan</a:t>
            </a:r>
          </a:p>
        </p:txBody>
      </p:sp>
      <p:sp>
        <p:nvSpPr>
          <p:cNvPr id="4" name="Slide Number Placeholder 3"/>
          <p:cNvSpPr>
            <a:spLocks noGrp="1"/>
          </p:cNvSpPr>
          <p:nvPr>
            <p:ph type="sldNum" sz="quarter" idx="12"/>
          </p:nvPr>
        </p:nvSpPr>
        <p:spPr/>
        <p:txBody>
          <a:bodyPr/>
          <a:lstStyle/>
          <a:p>
            <a:pPr>
              <a:defRPr/>
            </a:pPr>
            <a:fld id="{98664C8F-732B-48CD-BCDE-E0D1B7BAD728}" type="slidenum">
              <a:rPr lang="en-US" smtClean="0"/>
              <a:pPr>
                <a:defRPr/>
              </a:pPr>
              <a:t>9</a:t>
            </a:fld>
            <a:endParaRPr lang="en-US" dirty="0"/>
          </a:p>
        </p:txBody>
      </p:sp>
      <p:pic>
        <p:nvPicPr>
          <p:cNvPr id="3" name="Content Placeholder 2"/>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15170" t="7392" r="59235"/>
          <a:stretch/>
        </p:blipFill>
        <p:spPr>
          <a:xfrm>
            <a:off x="3817916" y="1294411"/>
            <a:ext cx="4560125" cy="5314446"/>
          </a:xfrm>
        </p:spPr>
      </p:pic>
    </p:spTree>
    <p:extLst>
      <p:ext uri="{BB962C8B-B14F-4D97-AF65-F5344CB8AC3E}">
        <p14:creationId xmlns:p14="http://schemas.microsoft.com/office/powerpoint/2010/main" val="138690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Black">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5301</Words>
  <Application>Microsoft Office PowerPoint</Application>
  <PresentationFormat>Widescreen</PresentationFormat>
  <Paragraphs>650</Paragraphs>
  <Slides>63</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Wingdings 2</vt:lpstr>
      <vt:lpstr>Black</vt:lpstr>
      <vt:lpstr>Saving Collections:   Build Your Disaster Plan </vt:lpstr>
      <vt:lpstr>All Hands on Deck: Disaster Response and Recovery</vt:lpstr>
      <vt:lpstr>Today’s Agenda</vt:lpstr>
      <vt:lpstr>Review of Risk Assessment</vt:lpstr>
      <vt:lpstr>PowerPoint Presentation</vt:lpstr>
      <vt:lpstr>Response</vt:lpstr>
      <vt:lpstr>Collection Response Phases</vt:lpstr>
      <vt:lpstr>PowerPoint Presentation</vt:lpstr>
      <vt:lpstr>Disaster Plan</vt:lpstr>
      <vt:lpstr>Personal Protective Equipment (PPE)</vt:lpstr>
      <vt:lpstr>Vendors</vt:lpstr>
      <vt:lpstr>PowerPoint Presentation</vt:lpstr>
      <vt:lpstr>Damage Assessment</vt:lpstr>
      <vt:lpstr>Photodocumentation </vt:lpstr>
      <vt:lpstr>Building Needs</vt:lpstr>
      <vt:lpstr>Health and Safety Needs</vt:lpstr>
      <vt:lpstr>Not All Water is Equal</vt:lpstr>
      <vt:lpstr>Collection Needs</vt:lpstr>
      <vt:lpstr>Assessment Forms</vt:lpstr>
      <vt:lpstr>PowerPoint Presentation</vt:lpstr>
      <vt:lpstr>Evaluation &amp; Planning</vt:lpstr>
      <vt:lpstr>Incident Action Plan</vt:lpstr>
      <vt:lpstr>PowerPoint Presentation</vt:lpstr>
      <vt:lpstr>Salvage Priorities</vt:lpstr>
      <vt:lpstr>Words and images</vt:lpstr>
      <vt:lpstr>PowerPoint Presentation</vt:lpstr>
      <vt:lpstr>Dehumidification/Desiccant Air Drying</vt:lpstr>
      <vt:lpstr>Air drying</vt:lpstr>
      <vt:lpstr>Freezing</vt:lpstr>
      <vt:lpstr>Vacuum freeze-drying</vt:lpstr>
      <vt:lpstr>Conservation</vt:lpstr>
      <vt:lpstr>Discard</vt:lpstr>
      <vt:lpstr>Other Considerations for Salvage</vt:lpstr>
      <vt:lpstr>Library and Archival Materials</vt:lpstr>
      <vt:lpstr>Risks to Paper-based Materials</vt:lpstr>
      <vt:lpstr>Packing out  Needs</vt:lpstr>
      <vt:lpstr>Packing out Process</vt:lpstr>
      <vt:lpstr>Preferred salvage options for paper-based collections</vt:lpstr>
      <vt:lpstr>Museum Collections</vt:lpstr>
      <vt:lpstr>Risks to Paintings</vt:lpstr>
      <vt:lpstr>Packing out Needs</vt:lpstr>
      <vt:lpstr>Packing out Process</vt:lpstr>
      <vt:lpstr>Preferred salvage options for paintings</vt:lpstr>
      <vt:lpstr>Risks to Textiles</vt:lpstr>
      <vt:lpstr>Packing out Needs</vt:lpstr>
      <vt:lpstr>Packing out Process</vt:lpstr>
      <vt:lpstr>Preferred salvage options for textiles</vt:lpstr>
      <vt:lpstr>Risks for Wood</vt:lpstr>
      <vt:lpstr>Packing out Needs</vt:lpstr>
      <vt:lpstr>Packing out process </vt:lpstr>
      <vt:lpstr>Preferred salvage options for wooden objects</vt:lpstr>
      <vt:lpstr>Risks to Ceramics/Stone</vt:lpstr>
      <vt:lpstr>Packing out Needs</vt:lpstr>
      <vt:lpstr>Packing out process </vt:lpstr>
      <vt:lpstr>Preferred salvage options for ceramics and stone</vt:lpstr>
      <vt:lpstr>Risks to Metals </vt:lpstr>
      <vt:lpstr>Packing out Needs</vt:lpstr>
      <vt:lpstr>Packing out process</vt:lpstr>
      <vt:lpstr>Preferred salvage options for metals</vt:lpstr>
      <vt:lpstr>Q and A</vt:lpstr>
      <vt:lpstr>ASSIGNMENT</vt:lpstr>
      <vt:lpstr>ASSIGNMENT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dc:title>
  <dc:creator>Kiorpes, Karen E</dc:creator>
  <cp:lastModifiedBy>Sam Mahoski</cp:lastModifiedBy>
  <cp:revision>25</cp:revision>
  <dcterms:created xsi:type="dcterms:W3CDTF">2021-01-05T16:33:37Z</dcterms:created>
  <dcterms:modified xsi:type="dcterms:W3CDTF">2021-01-29T15:03:15Z</dcterms:modified>
</cp:coreProperties>
</file>